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6" r:id="rId2"/>
    <p:sldId id="278" r:id="rId3"/>
    <p:sldId id="279" r:id="rId4"/>
    <p:sldId id="280" r:id="rId5"/>
    <p:sldId id="281" r:id="rId6"/>
    <p:sldId id="282" r:id="rId7"/>
    <p:sldId id="283" r:id="rId8"/>
    <p:sldId id="285" r:id="rId9"/>
    <p:sldId id="287" r:id="rId10"/>
    <p:sldId id="308" r:id="rId11"/>
    <p:sldId id="309" r:id="rId12"/>
    <p:sldId id="288" r:id="rId13"/>
    <p:sldId id="289" r:id="rId14"/>
    <p:sldId id="290" r:id="rId15"/>
    <p:sldId id="291" r:id="rId16"/>
    <p:sldId id="292" r:id="rId17"/>
    <p:sldId id="293" r:id="rId18"/>
    <p:sldId id="310"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02" y="-9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ocs\&#1064;&#1061;&#1040;%20&#1041;&#1101;&#1083;&#1095;&#1101;&#1101;&#1088;%20&#1072;&#1096;&#1080;&#1075;&#1083;&#1072;&#1093;%20&#1075;&#1101;&#1088;&#1101;&#1101;\&#1058;&#1086;&#1074;&#1093;&#1080;&#1084;&#1086;&#1083;\&#1057;&#1199;&#1088;&#1075;&#1080;&#1081;&#1085;%20&#1101;&#1088;&#1075;&#1101;&#1083;&#1090;_&#1091;&#1083;&#1089;&#1099;&#1085;%20&#1076;&#1091;&#1085;&#1076;&#1072;&#1078;_2015_11_15_E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180406700140564E-2"/>
          <c:y val="5.1400627850466972E-2"/>
          <c:w val="0.80176181102362265"/>
          <c:h val="0.73539734616506269"/>
        </c:manualLayout>
      </c:layout>
      <c:scatterChart>
        <c:scatterStyle val="smoothMarker"/>
        <c:varyColors val="0"/>
        <c:ser>
          <c:idx val="0"/>
          <c:order val="0"/>
          <c:spPr>
            <a:ln w="76200">
              <a:solidFill>
                <a:schemeClr val="accent6">
                  <a:lumMod val="75000"/>
                </a:schemeClr>
              </a:solidFill>
            </a:ln>
          </c:spPr>
          <c:marker>
            <c:spPr>
              <a:ln w="76200">
                <a:solidFill>
                  <a:schemeClr val="accent6">
                    <a:lumMod val="75000"/>
                  </a:schemeClr>
                </a:solidFill>
              </a:ln>
            </c:spPr>
          </c:marker>
          <c:xVal>
            <c:numRef>
              <c:f>Sheet1!$B$25:$B$27</c:f>
              <c:numCache>
                <c:formatCode>0.0</c:formatCode>
                <c:ptCount val="3"/>
                <c:pt idx="0">
                  <c:v>210.6</c:v>
                </c:pt>
                <c:pt idx="1">
                  <c:v>160.76177559901063</c:v>
                </c:pt>
                <c:pt idx="2">
                  <c:v>120.7</c:v>
                </c:pt>
              </c:numCache>
            </c:numRef>
          </c:xVal>
          <c:yVal>
            <c:numRef>
              <c:f>Sheet1!$C$25:$C$27</c:f>
              <c:numCache>
                <c:formatCode>0.0</c:formatCode>
                <c:ptCount val="3"/>
                <c:pt idx="0">
                  <c:v>18</c:v>
                </c:pt>
                <c:pt idx="1">
                  <c:v>15.6</c:v>
                </c:pt>
                <c:pt idx="2">
                  <c:v>24.4</c:v>
                </c:pt>
              </c:numCache>
            </c:numRef>
          </c:yVal>
          <c:smooth val="1"/>
        </c:ser>
        <c:dLbls>
          <c:showLegendKey val="0"/>
          <c:showVal val="0"/>
          <c:showCatName val="0"/>
          <c:showSerName val="0"/>
          <c:showPercent val="0"/>
          <c:showBubbleSize val="0"/>
        </c:dLbls>
        <c:axId val="100133504"/>
        <c:axId val="100242560"/>
      </c:scatterChart>
      <c:valAx>
        <c:axId val="100133504"/>
        <c:scaling>
          <c:orientation val="maxMin"/>
          <c:max val="220"/>
          <c:min val="120"/>
        </c:scaling>
        <c:delete val="0"/>
        <c:axPos val="b"/>
        <c:title>
          <c:tx>
            <c:rich>
              <a:bodyPr/>
              <a:lstStyle/>
              <a:p>
                <a:pPr>
                  <a:defRPr/>
                </a:pPr>
                <a:r>
                  <a:rPr lang="mn-MN"/>
                  <a:t>Бэлчээрийн </a:t>
                </a:r>
                <a:r>
                  <a:rPr lang="mn-MN" smtClean="0"/>
                  <a:t>даац</a:t>
                </a:r>
                <a:r>
                  <a:rPr lang="mn-MN" baseline="0" smtClean="0"/>
                  <a:t> хэтрэлтийн</a:t>
                </a:r>
                <a:r>
                  <a:rPr lang="mn-MN" smtClean="0"/>
                  <a:t> </a:t>
                </a:r>
                <a:r>
                  <a:rPr lang="mn-MN"/>
                  <a:t>хувь</a:t>
                </a:r>
                <a:endParaRPr lang="en-US" dirty="0"/>
              </a:p>
            </c:rich>
          </c:tx>
          <c:layout>
            <c:manualLayout>
              <c:xMode val="edge"/>
              <c:yMode val="edge"/>
              <c:x val="0.24657203771852293"/>
              <c:y val="0.85927934645438431"/>
            </c:manualLayout>
          </c:layout>
          <c:overlay val="0"/>
        </c:title>
        <c:numFmt formatCode="0.0" sourceLinked="1"/>
        <c:majorTickMark val="out"/>
        <c:minorTickMark val="none"/>
        <c:tickLblPos val="nextTo"/>
        <c:crossAx val="100242560"/>
        <c:crossesAt val="15"/>
        <c:crossBetween val="midCat"/>
      </c:valAx>
      <c:valAx>
        <c:axId val="100242560"/>
        <c:scaling>
          <c:orientation val="minMax"/>
          <c:max val="25"/>
          <c:min val="15"/>
        </c:scaling>
        <c:delete val="0"/>
        <c:axPos val="r"/>
        <c:majorGridlines/>
        <c:title>
          <c:tx>
            <c:rich>
              <a:bodyPr rot="-5400000" vert="horz"/>
              <a:lstStyle/>
              <a:p>
                <a:pPr algn="ctr" rtl="0">
                  <a:defRPr/>
                </a:pPr>
                <a:r>
                  <a:rPr lang="mn-MN" dirty="0"/>
                  <a:t>Өрхийн орлого, </a:t>
                </a:r>
                <a:r>
                  <a:rPr lang="mn-MN" dirty="0" smtClean="0"/>
                  <a:t>сая төгрөг</a:t>
                </a:r>
                <a:endParaRPr lang="en-US" dirty="0"/>
              </a:p>
            </c:rich>
          </c:tx>
          <c:layout>
            <c:manualLayout>
              <c:xMode val="edge"/>
              <c:yMode val="edge"/>
              <c:x val="0.94583333333333364"/>
              <c:y val="0.18014071157771946"/>
            </c:manualLayout>
          </c:layout>
          <c:overlay val="0"/>
        </c:title>
        <c:numFmt formatCode="0.0" sourceLinked="1"/>
        <c:majorTickMark val="out"/>
        <c:minorTickMark val="none"/>
        <c:tickLblPos val="nextTo"/>
        <c:crossAx val="100133504"/>
        <c:crosses val="autoZero"/>
        <c:crossBetween val="midCat"/>
        <c:majorUnit val="2"/>
      </c:valAx>
    </c:plotArea>
    <c:plotVisOnly val="1"/>
    <c:dispBlanksAs val="gap"/>
    <c:showDLblsOverMax val="0"/>
  </c:chart>
  <c:txPr>
    <a:bodyPr/>
    <a:lstStyle/>
    <a:p>
      <a:pPr>
        <a:defRPr sz="1800">
          <a:latin typeface="Times New Roman" pitchFamily="18" charset="0"/>
          <a:cs typeface="Times New Roman" pitchFamily="18"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DF74E-411D-4AA8-B446-9D19F2803D0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FCFE653-5CC0-4E0E-B65E-94694DFC3170}">
      <dgm:prSet/>
      <dgm:spPr/>
      <dgm:t>
        <a:bodyPr/>
        <a:lstStyle/>
        <a:p>
          <a:pPr rtl="0"/>
          <a:endParaRPr lang="en-US" dirty="0"/>
        </a:p>
      </dgm:t>
    </dgm:pt>
    <dgm:pt modelId="{EF2C9349-C172-4270-A5B9-69F2E4DE4A0F}" type="parTrans" cxnId="{7A511F74-9436-4497-813E-0E3C35AC0F8E}">
      <dgm:prSet/>
      <dgm:spPr/>
      <dgm:t>
        <a:bodyPr/>
        <a:lstStyle/>
        <a:p>
          <a:endParaRPr lang="en-US"/>
        </a:p>
      </dgm:t>
    </dgm:pt>
    <dgm:pt modelId="{5A192220-6DD9-4354-A987-77B5DAB52EC0}" type="sibTrans" cxnId="{7A511F74-9436-4497-813E-0E3C35AC0F8E}">
      <dgm:prSet/>
      <dgm:spPr/>
      <dgm:t>
        <a:bodyPr/>
        <a:lstStyle/>
        <a:p>
          <a:endParaRPr lang="en-US"/>
        </a:p>
      </dgm:t>
    </dgm:pt>
    <dgm:pt modelId="{CF00E7B9-DBE9-4494-9A32-20BAD3E3FBB4}">
      <dgm:prSet/>
      <dgm:spPr/>
      <dgm:t>
        <a:bodyPr/>
        <a:lstStyle/>
        <a:p>
          <a:pPr rtl="0"/>
          <a:r>
            <a:rPr lang="mn-MN" b="1" dirty="0" smtClean="0">
              <a:solidFill>
                <a:srgbClr val="FF0000"/>
              </a:solidFill>
              <a:latin typeface="Times New Roman" pitchFamily="18" charset="0"/>
              <a:cs typeface="Times New Roman" pitchFamily="18" charset="0"/>
            </a:rPr>
            <a:t>Бэлчээрийн чанар, төлөв байдал муудсан</a:t>
          </a:r>
          <a:endParaRPr lang="en-US" dirty="0">
            <a:solidFill>
              <a:srgbClr val="FF0000"/>
            </a:solidFill>
            <a:latin typeface="Times New Roman" pitchFamily="18" charset="0"/>
            <a:cs typeface="Times New Roman" pitchFamily="18" charset="0"/>
          </a:endParaRPr>
        </a:p>
      </dgm:t>
    </dgm:pt>
    <dgm:pt modelId="{57605633-4E03-4D93-814D-D23C85CF9556}" type="parTrans" cxnId="{29C214C1-98A3-47AE-9829-40916876DFF7}">
      <dgm:prSet/>
      <dgm:spPr/>
      <dgm:t>
        <a:bodyPr/>
        <a:lstStyle/>
        <a:p>
          <a:endParaRPr lang="en-US"/>
        </a:p>
      </dgm:t>
    </dgm:pt>
    <dgm:pt modelId="{A19D433F-58CD-4BE9-AF38-514712630779}" type="sibTrans" cxnId="{29C214C1-98A3-47AE-9829-40916876DFF7}">
      <dgm:prSet/>
      <dgm:spPr/>
      <dgm:t>
        <a:bodyPr/>
        <a:lstStyle/>
        <a:p>
          <a:endParaRPr lang="en-US"/>
        </a:p>
      </dgm:t>
    </dgm:pt>
    <dgm:pt modelId="{E90D2773-7966-4072-B99F-53D54C2278A0}">
      <dgm:prSet/>
      <dgm:spPr/>
      <dgm:t>
        <a:bodyPr/>
        <a:lstStyle/>
        <a:p>
          <a:pPr rtl="0"/>
          <a:endParaRPr lang="en-US" dirty="0"/>
        </a:p>
      </dgm:t>
    </dgm:pt>
    <dgm:pt modelId="{45D9D5DC-3D9C-45BC-A7E2-E48F1F051B09}" type="parTrans" cxnId="{5BFE3CFD-2804-4022-B4AC-46B2CB4A5BFA}">
      <dgm:prSet/>
      <dgm:spPr/>
      <dgm:t>
        <a:bodyPr/>
        <a:lstStyle/>
        <a:p>
          <a:endParaRPr lang="en-US"/>
        </a:p>
      </dgm:t>
    </dgm:pt>
    <dgm:pt modelId="{875C3773-DA58-44DC-A7C0-33C668384A1C}" type="sibTrans" cxnId="{5BFE3CFD-2804-4022-B4AC-46B2CB4A5BFA}">
      <dgm:prSet/>
      <dgm:spPr/>
      <dgm:t>
        <a:bodyPr/>
        <a:lstStyle/>
        <a:p>
          <a:endParaRPr lang="en-US"/>
        </a:p>
      </dgm:t>
    </dgm:pt>
    <dgm:pt modelId="{95FF6291-9514-4D70-A42F-CA54F115C679}">
      <dgm:prSet/>
      <dgm:spPr/>
      <dgm:t>
        <a:bodyPr/>
        <a:lstStyle/>
        <a:p>
          <a:pPr rtl="0"/>
          <a:endParaRPr lang="en-US" dirty="0"/>
        </a:p>
      </dgm:t>
    </dgm:pt>
    <dgm:pt modelId="{27016A69-2DD0-464F-AD3E-F66F32D9C3B8}" type="parTrans" cxnId="{5576AF44-91E8-46F4-971F-D8EB2B000339}">
      <dgm:prSet/>
      <dgm:spPr/>
      <dgm:t>
        <a:bodyPr/>
        <a:lstStyle/>
        <a:p>
          <a:endParaRPr lang="en-US"/>
        </a:p>
      </dgm:t>
    </dgm:pt>
    <dgm:pt modelId="{F0B0965F-AC6A-4CF9-B525-9F1E71D3881C}" type="sibTrans" cxnId="{5576AF44-91E8-46F4-971F-D8EB2B000339}">
      <dgm:prSet/>
      <dgm:spPr/>
      <dgm:t>
        <a:bodyPr/>
        <a:lstStyle/>
        <a:p>
          <a:endParaRPr lang="en-US"/>
        </a:p>
      </dgm:t>
    </dgm:pt>
    <dgm:pt modelId="{16E4EDF5-9C8D-4A25-A13B-8B2C510AE53E}">
      <dgm:prSet/>
      <dgm:spPr/>
      <dgm:t>
        <a:bodyPr/>
        <a:lstStyle/>
        <a:p>
          <a:endParaRPr lang="en-US" dirty="0"/>
        </a:p>
      </dgm:t>
    </dgm:pt>
    <dgm:pt modelId="{A9B7C72E-02A2-4219-AC5F-8184F5187CEF}" type="parTrans" cxnId="{93270036-56E2-4AD8-9B58-5CC404883AAC}">
      <dgm:prSet/>
      <dgm:spPr/>
      <dgm:t>
        <a:bodyPr/>
        <a:lstStyle/>
        <a:p>
          <a:endParaRPr lang="en-US"/>
        </a:p>
      </dgm:t>
    </dgm:pt>
    <dgm:pt modelId="{22CBDCF5-7B99-49AD-9ED1-13FCFC6E7F4A}" type="sibTrans" cxnId="{93270036-56E2-4AD8-9B58-5CC404883AAC}">
      <dgm:prSet/>
      <dgm:spPr/>
      <dgm:t>
        <a:bodyPr/>
        <a:lstStyle/>
        <a:p>
          <a:endParaRPr lang="en-US"/>
        </a:p>
      </dgm:t>
    </dgm:pt>
    <dgm:pt modelId="{A4502809-D54E-435C-A4A0-C39464707E7F}">
      <dgm:prSet/>
      <dgm:spPr/>
      <dgm:t>
        <a:bodyPr/>
        <a:lstStyle/>
        <a:p>
          <a:endParaRPr lang="en-US" dirty="0"/>
        </a:p>
      </dgm:t>
    </dgm:pt>
    <dgm:pt modelId="{44A7DED7-8AE8-4335-B69E-EDB760C44A9C}" type="parTrans" cxnId="{6027C239-FF30-42C8-AFB9-9C1D9D5E05E5}">
      <dgm:prSet/>
      <dgm:spPr/>
      <dgm:t>
        <a:bodyPr/>
        <a:lstStyle/>
        <a:p>
          <a:endParaRPr lang="en-US"/>
        </a:p>
      </dgm:t>
    </dgm:pt>
    <dgm:pt modelId="{071FE95B-FD1E-489B-89EF-B0F19B3C6EE9}" type="sibTrans" cxnId="{6027C239-FF30-42C8-AFB9-9C1D9D5E05E5}">
      <dgm:prSet/>
      <dgm:spPr/>
      <dgm:t>
        <a:bodyPr/>
        <a:lstStyle/>
        <a:p>
          <a:endParaRPr lang="en-US"/>
        </a:p>
      </dgm:t>
    </dgm:pt>
    <dgm:pt modelId="{CBF9C16A-490F-43E3-8AC1-4D291B8CDE2E}">
      <dgm:prSet/>
      <dgm:spPr/>
      <dgm:t>
        <a:bodyPr/>
        <a:lstStyle/>
        <a:p>
          <a:pPr rtl="0"/>
          <a:r>
            <a:rPr lang="mn-MN" b="1" dirty="0" smtClean="0">
              <a:solidFill>
                <a:srgbClr val="FF0000"/>
              </a:solidFill>
              <a:latin typeface="Times New Roman" pitchFamily="18" charset="0"/>
              <a:cs typeface="Times New Roman" pitchFamily="18" charset="0"/>
            </a:rPr>
            <a:t>Малын чанар, ашиг шим муудсан</a:t>
          </a:r>
          <a:endParaRPr lang="en-US" dirty="0">
            <a:solidFill>
              <a:srgbClr val="FF0000"/>
            </a:solidFill>
            <a:latin typeface="Times New Roman" pitchFamily="18" charset="0"/>
            <a:cs typeface="Times New Roman" pitchFamily="18" charset="0"/>
          </a:endParaRPr>
        </a:p>
      </dgm:t>
    </dgm:pt>
    <dgm:pt modelId="{7DBD48EA-A5B8-43D6-9F24-8E516EF204B5}" type="parTrans" cxnId="{0FFD6767-A1D0-491B-B0A4-61A1733414BE}">
      <dgm:prSet/>
      <dgm:spPr/>
      <dgm:t>
        <a:bodyPr/>
        <a:lstStyle/>
        <a:p>
          <a:endParaRPr lang="en-US"/>
        </a:p>
      </dgm:t>
    </dgm:pt>
    <dgm:pt modelId="{E102F723-D8D7-4561-9549-CA4CCABE4B48}" type="sibTrans" cxnId="{0FFD6767-A1D0-491B-B0A4-61A1733414BE}">
      <dgm:prSet/>
      <dgm:spPr/>
      <dgm:t>
        <a:bodyPr/>
        <a:lstStyle/>
        <a:p>
          <a:endParaRPr lang="en-US"/>
        </a:p>
      </dgm:t>
    </dgm:pt>
    <dgm:pt modelId="{35071A4B-C4DE-4E6F-8B68-5A44E0BF000E}">
      <dgm:prSet/>
      <dgm:spPr/>
      <dgm:t>
        <a:bodyPr/>
        <a:lstStyle/>
        <a:p>
          <a:pPr rtl="0"/>
          <a:r>
            <a:rPr lang="mn-MN" b="1" dirty="0" smtClean="0">
              <a:solidFill>
                <a:srgbClr val="FF0000"/>
              </a:solidFill>
              <a:latin typeface="Times New Roman" pitchFamily="18" charset="0"/>
              <a:cs typeface="Times New Roman" pitchFamily="18" charset="0"/>
            </a:rPr>
            <a:t>Малчдын хөрөнгө, орлого бага, эрсдэлд өртөмтгий болсон</a:t>
          </a:r>
          <a:endParaRPr lang="en-US" dirty="0">
            <a:solidFill>
              <a:srgbClr val="FF0000"/>
            </a:solidFill>
            <a:latin typeface="Times New Roman" pitchFamily="18" charset="0"/>
            <a:cs typeface="Times New Roman" pitchFamily="18" charset="0"/>
          </a:endParaRPr>
        </a:p>
      </dgm:t>
    </dgm:pt>
    <dgm:pt modelId="{5B4A0B59-C927-4863-A4DC-3B934F2D8705}" type="parTrans" cxnId="{098F7087-C3F8-454D-BE61-F6923B797087}">
      <dgm:prSet/>
      <dgm:spPr/>
      <dgm:t>
        <a:bodyPr/>
        <a:lstStyle/>
        <a:p>
          <a:endParaRPr lang="en-US"/>
        </a:p>
      </dgm:t>
    </dgm:pt>
    <dgm:pt modelId="{05ECF360-8A16-4CD8-9BAD-94700F84A871}" type="sibTrans" cxnId="{098F7087-C3F8-454D-BE61-F6923B797087}">
      <dgm:prSet/>
      <dgm:spPr/>
      <dgm:t>
        <a:bodyPr/>
        <a:lstStyle/>
        <a:p>
          <a:endParaRPr lang="en-US"/>
        </a:p>
      </dgm:t>
    </dgm:pt>
    <dgm:pt modelId="{8FAF19B1-05CA-48D9-BA5C-256857DC36DF}">
      <dgm:prSet/>
      <dgm:spPr/>
      <dgm:t>
        <a:bodyPr/>
        <a:lstStyle/>
        <a:p>
          <a:pPr rtl="0"/>
          <a:r>
            <a:rPr lang="mn-MN" b="1" dirty="0" smtClean="0">
              <a:solidFill>
                <a:srgbClr val="FF0000"/>
              </a:solidFill>
              <a:latin typeface="Times New Roman" pitchFamily="18" charset="0"/>
              <a:cs typeface="Times New Roman" pitchFamily="18" charset="0"/>
            </a:rPr>
            <a:t>Бэлчээрийн газраас уул уурхай зэрэгт дур мэдэн шилжүүлж бэлчээрийн талбай багассаныг</a:t>
          </a:r>
          <a:endParaRPr lang="en-US" dirty="0">
            <a:solidFill>
              <a:srgbClr val="FF0000"/>
            </a:solidFill>
            <a:latin typeface="Times New Roman" pitchFamily="18" charset="0"/>
            <a:cs typeface="Times New Roman" pitchFamily="18" charset="0"/>
          </a:endParaRPr>
        </a:p>
      </dgm:t>
    </dgm:pt>
    <dgm:pt modelId="{8C091FAB-435B-40A9-87C5-AF801B437121}" type="parTrans" cxnId="{DD281200-D822-4497-B0F8-A5436D6D53FB}">
      <dgm:prSet/>
      <dgm:spPr/>
      <dgm:t>
        <a:bodyPr/>
        <a:lstStyle/>
        <a:p>
          <a:endParaRPr lang="en-US"/>
        </a:p>
      </dgm:t>
    </dgm:pt>
    <dgm:pt modelId="{B631A305-E6F4-47D6-82EC-F70CE1FD611C}" type="sibTrans" cxnId="{DD281200-D822-4497-B0F8-A5436D6D53FB}">
      <dgm:prSet/>
      <dgm:spPr/>
      <dgm:t>
        <a:bodyPr/>
        <a:lstStyle/>
        <a:p>
          <a:endParaRPr lang="en-US"/>
        </a:p>
      </dgm:t>
    </dgm:pt>
    <dgm:pt modelId="{67D44C96-7873-4ACF-A204-7B77CDE2DA5B}" type="pres">
      <dgm:prSet presAssocID="{11DDF74E-411D-4AA8-B446-9D19F2803D01}" presName="linearFlow" presStyleCnt="0">
        <dgm:presLayoutVars>
          <dgm:dir/>
          <dgm:animLvl val="lvl"/>
          <dgm:resizeHandles val="exact"/>
        </dgm:presLayoutVars>
      </dgm:prSet>
      <dgm:spPr/>
      <dgm:t>
        <a:bodyPr/>
        <a:lstStyle/>
        <a:p>
          <a:endParaRPr lang="en-US"/>
        </a:p>
      </dgm:t>
    </dgm:pt>
    <dgm:pt modelId="{168B29D9-E97D-40DA-BB2D-32D1B2E268B1}" type="pres">
      <dgm:prSet presAssocID="{BFCFE653-5CC0-4E0E-B65E-94694DFC3170}" presName="composite" presStyleCnt="0"/>
      <dgm:spPr/>
    </dgm:pt>
    <dgm:pt modelId="{C418D67F-83CC-404B-B60D-BBB512983408}" type="pres">
      <dgm:prSet presAssocID="{BFCFE653-5CC0-4E0E-B65E-94694DFC3170}" presName="parentText" presStyleLbl="alignNode1" presStyleIdx="0" presStyleCnt="4">
        <dgm:presLayoutVars>
          <dgm:chMax val="1"/>
          <dgm:bulletEnabled val="1"/>
        </dgm:presLayoutVars>
      </dgm:prSet>
      <dgm:spPr/>
      <dgm:t>
        <a:bodyPr/>
        <a:lstStyle/>
        <a:p>
          <a:endParaRPr lang="en-US"/>
        </a:p>
      </dgm:t>
    </dgm:pt>
    <dgm:pt modelId="{F7CEE2B2-1067-4531-BBBD-257DEF3CDE45}" type="pres">
      <dgm:prSet presAssocID="{BFCFE653-5CC0-4E0E-B65E-94694DFC3170}" presName="descendantText" presStyleLbl="alignAcc1" presStyleIdx="0" presStyleCnt="4" custLinFactNeighborX="471" custLinFactNeighborY="-328">
        <dgm:presLayoutVars>
          <dgm:bulletEnabled val="1"/>
        </dgm:presLayoutVars>
      </dgm:prSet>
      <dgm:spPr/>
      <dgm:t>
        <a:bodyPr/>
        <a:lstStyle/>
        <a:p>
          <a:endParaRPr lang="en-US"/>
        </a:p>
      </dgm:t>
    </dgm:pt>
    <dgm:pt modelId="{FDA0622A-2268-4541-826B-816843BCDD59}" type="pres">
      <dgm:prSet presAssocID="{5A192220-6DD9-4354-A987-77B5DAB52EC0}" presName="sp" presStyleCnt="0"/>
      <dgm:spPr/>
    </dgm:pt>
    <dgm:pt modelId="{93A74D63-E96F-4215-8B53-B550489FB8D2}" type="pres">
      <dgm:prSet presAssocID="{E90D2773-7966-4072-B99F-53D54C2278A0}" presName="composite" presStyleCnt="0"/>
      <dgm:spPr/>
    </dgm:pt>
    <dgm:pt modelId="{DDE28836-30DD-423B-960A-C83FE8B37B94}" type="pres">
      <dgm:prSet presAssocID="{E90D2773-7966-4072-B99F-53D54C2278A0}" presName="parentText" presStyleLbl="alignNode1" presStyleIdx="1" presStyleCnt="4">
        <dgm:presLayoutVars>
          <dgm:chMax val="1"/>
          <dgm:bulletEnabled val="1"/>
        </dgm:presLayoutVars>
      </dgm:prSet>
      <dgm:spPr/>
      <dgm:t>
        <a:bodyPr/>
        <a:lstStyle/>
        <a:p>
          <a:endParaRPr lang="en-US"/>
        </a:p>
      </dgm:t>
    </dgm:pt>
    <dgm:pt modelId="{F403E297-98BB-4827-BA9A-0803595C1DE4}" type="pres">
      <dgm:prSet presAssocID="{E90D2773-7966-4072-B99F-53D54C2278A0}" presName="descendantText" presStyleLbl="alignAcc1" presStyleIdx="1" presStyleCnt="4">
        <dgm:presLayoutVars>
          <dgm:bulletEnabled val="1"/>
        </dgm:presLayoutVars>
      </dgm:prSet>
      <dgm:spPr/>
      <dgm:t>
        <a:bodyPr/>
        <a:lstStyle/>
        <a:p>
          <a:endParaRPr lang="en-US"/>
        </a:p>
      </dgm:t>
    </dgm:pt>
    <dgm:pt modelId="{3EEBEAB4-5628-4A95-A11B-2D0ADF8E629C}" type="pres">
      <dgm:prSet presAssocID="{875C3773-DA58-44DC-A7C0-33C668384A1C}" presName="sp" presStyleCnt="0"/>
      <dgm:spPr/>
    </dgm:pt>
    <dgm:pt modelId="{8D638D29-3B63-4DE5-BC7D-5E91C0B2D963}" type="pres">
      <dgm:prSet presAssocID="{16E4EDF5-9C8D-4A25-A13B-8B2C510AE53E}" presName="composite" presStyleCnt="0"/>
      <dgm:spPr/>
    </dgm:pt>
    <dgm:pt modelId="{C8569431-3659-44AD-AD21-37B775F0DBA5}" type="pres">
      <dgm:prSet presAssocID="{16E4EDF5-9C8D-4A25-A13B-8B2C510AE53E}" presName="parentText" presStyleLbl="alignNode1" presStyleIdx="2" presStyleCnt="4">
        <dgm:presLayoutVars>
          <dgm:chMax val="1"/>
          <dgm:bulletEnabled val="1"/>
        </dgm:presLayoutVars>
      </dgm:prSet>
      <dgm:spPr/>
      <dgm:t>
        <a:bodyPr/>
        <a:lstStyle/>
        <a:p>
          <a:endParaRPr lang="en-US"/>
        </a:p>
      </dgm:t>
    </dgm:pt>
    <dgm:pt modelId="{DA51E524-560F-4E20-AB60-1A2A02DE4C88}" type="pres">
      <dgm:prSet presAssocID="{16E4EDF5-9C8D-4A25-A13B-8B2C510AE53E}" presName="descendantText" presStyleLbl="alignAcc1" presStyleIdx="2" presStyleCnt="4">
        <dgm:presLayoutVars>
          <dgm:bulletEnabled val="1"/>
        </dgm:presLayoutVars>
      </dgm:prSet>
      <dgm:spPr/>
      <dgm:t>
        <a:bodyPr/>
        <a:lstStyle/>
        <a:p>
          <a:endParaRPr lang="en-US"/>
        </a:p>
      </dgm:t>
    </dgm:pt>
    <dgm:pt modelId="{DC2A46A7-53CC-4A09-87B9-9B1A80FD6CFD}" type="pres">
      <dgm:prSet presAssocID="{22CBDCF5-7B99-49AD-9ED1-13FCFC6E7F4A}" presName="sp" presStyleCnt="0"/>
      <dgm:spPr/>
    </dgm:pt>
    <dgm:pt modelId="{FCF2EF0A-5F81-4B64-99ED-E521A72700DB}" type="pres">
      <dgm:prSet presAssocID="{A4502809-D54E-435C-A4A0-C39464707E7F}" presName="composite" presStyleCnt="0"/>
      <dgm:spPr/>
    </dgm:pt>
    <dgm:pt modelId="{D555C503-8DD6-4018-B5F3-6D29D76EA291}" type="pres">
      <dgm:prSet presAssocID="{A4502809-D54E-435C-A4A0-C39464707E7F}" presName="parentText" presStyleLbl="alignNode1" presStyleIdx="3" presStyleCnt="4">
        <dgm:presLayoutVars>
          <dgm:chMax val="1"/>
          <dgm:bulletEnabled val="1"/>
        </dgm:presLayoutVars>
      </dgm:prSet>
      <dgm:spPr/>
      <dgm:t>
        <a:bodyPr/>
        <a:lstStyle/>
        <a:p>
          <a:endParaRPr lang="en-US"/>
        </a:p>
      </dgm:t>
    </dgm:pt>
    <dgm:pt modelId="{C94AF946-1C11-42EC-96CA-A451995F0D88}" type="pres">
      <dgm:prSet presAssocID="{A4502809-D54E-435C-A4A0-C39464707E7F}" presName="descendantText" presStyleLbl="alignAcc1" presStyleIdx="3" presStyleCnt="4">
        <dgm:presLayoutVars>
          <dgm:bulletEnabled val="1"/>
        </dgm:presLayoutVars>
      </dgm:prSet>
      <dgm:spPr/>
      <dgm:t>
        <a:bodyPr/>
        <a:lstStyle/>
        <a:p>
          <a:endParaRPr lang="en-US"/>
        </a:p>
      </dgm:t>
    </dgm:pt>
  </dgm:ptLst>
  <dgm:cxnLst>
    <dgm:cxn modelId="{6027C239-FF30-42C8-AFB9-9C1D9D5E05E5}" srcId="{11DDF74E-411D-4AA8-B446-9D19F2803D01}" destId="{A4502809-D54E-435C-A4A0-C39464707E7F}" srcOrd="3" destOrd="0" parTransId="{44A7DED7-8AE8-4335-B69E-EDB760C44A9C}" sibTransId="{071FE95B-FD1E-489B-89EF-B0F19B3C6EE9}"/>
    <dgm:cxn modelId="{7A511F74-9436-4497-813E-0E3C35AC0F8E}" srcId="{11DDF74E-411D-4AA8-B446-9D19F2803D01}" destId="{BFCFE653-5CC0-4E0E-B65E-94694DFC3170}" srcOrd="0" destOrd="0" parTransId="{EF2C9349-C172-4270-A5B9-69F2E4DE4A0F}" sibTransId="{5A192220-6DD9-4354-A987-77B5DAB52EC0}"/>
    <dgm:cxn modelId="{BDDC203A-37F4-44F1-9EA5-F3FC77DE7A95}" type="presOf" srcId="{E90D2773-7966-4072-B99F-53D54C2278A0}" destId="{DDE28836-30DD-423B-960A-C83FE8B37B94}" srcOrd="0" destOrd="0" presId="urn:microsoft.com/office/officeart/2005/8/layout/chevron2"/>
    <dgm:cxn modelId="{8B540594-BF31-41F3-8CCD-AFC044A8960B}" type="presOf" srcId="{11DDF74E-411D-4AA8-B446-9D19F2803D01}" destId="{67D44C96-7873-4ACF-A204-7B77CDE2DA5B}" srcOrd="0" destOrd="0" presId="urn:microsoft.com/office/officeart/2005/8/layout/chevron2"/>
    <dgm:cxn modelId="{E05EB36F-3C34-473E-B043-3A916718DDBC}" type="presOf" srcId="{35071A4B-C4DE-4E6F-8B68-5A44E0BF000E}" destId="{DA51E524-560F-4E20-AB60-1A2A02DE4C88}" srcOrd="0" destOrd="0" presId="urn:microsoft.com/office/officeart/2005/8/layout/chevron2"/>
    <dgm:cxn modelId="{0FFD6767-A1D0-491B-B0A4-61A1733414BE}" srcId="{E90D2773-7966-4072-B99F-53D54C2278A0}" destId="{CBF9C16A-490F-43E3-8AC1-4D291B8CDE2E}" srcOrd="1" destOrd="0" parTransId="{7DBD48EA-A5B8-43D6-9F24-8E516EF204B5}" sibTransId="{E102F723-D8D7-4561-9549-CA4CCABE4B48}"/>
    <dgm:cxn modelId="{5FA7576F-3F25-4E44-9A7D-3DEC2497ED15}" type="presOf" srcId="{8FAF19B1-05CA-48D9-BA5C-256857DC36DF}" destId="{C94AF946-1C11-42EC-96CA-A451995F0D88}" srcOrd="0" destOrd="0" presId="urn:microsoft.com/office/officeart/2005/8/layout/chevron2"/>
    <dgm:cxn modelId="{BA96F89D-A808-424A-8F13-4D8525F9095E}" type="presOf" srcId="{16E4EDF5-9C8D-4A25-A13B-8B2C510AE53E}" destId="{C8569431-3659-44AD-AD21-37B775F0DBA5}" srcOrd="0" destOrd="0" presId="urn:microsoft.com/office/officeart/2005/8/layout/chevron2"/>
    <dgm:cxn modelId="{C6E3751C-AFC9-4B17-B46A-17B72E626CA6}" type="presOf" srcId="{A4502809-D54E-435C-A4A0-C39464707E7F}" destId="{D555C503-8DD6-4018-B5F3-6D29D76EA291}" srcOrd="0" destOrd="0" presId="urn:microsoft.com/office/officeart/2005/8/layout/chevron2"/>
    <dgm:cxn modelId="{2B4776E7-E031-4156-8C42-E3D7C4425605}" type="presOf" srcId="{95FF6291-9514-4D70-A42F-CA54F115C679}" destId="{F403E297-98BB-4827-BA9A-0803595C1DE4}" srcOrd="0" destOrd="0" presId="urn:microsoft.com/office/officeart/2005/8/layout/chevron2"/>
    <dgm:cxn modelId="{2AC07E90-CD32-4619-BD8B-54126C79284A}" type="presOf" srcId="{CF00E7B9-DBE9-4494-9A32-20BAD3E3FBB4}" destId="{F7CEE2B2-1067-4531-BBBD-257DEF3CDE45}" srcOrd="0" destOrd="0" presId="urn:microsoft.com/office/officeart/2005/8/layout/chevron2"/>
    <dgm:cxn modelId="{93270036-56E2-4AD8-9B58-5CC404883AAC}" srcId="{11DDF74E-411D-4AA8-B446-9D19F2803D01}" destId="{16E4EDF5-9C8D-4A25-A13B-8B2C510AE53E}" srcOrd="2" destOrd="0" parTransId="{A9B7C72E-02A2-4219-AC5F-8184F5187CEF}" sibTransId="{22CBDCF5-7B99-49AD-9ED1-13FCFC6E7F4A}"/>
    <dgm:cxn modelId="{098F7087-C3F8-454D-BE61-F6923B797087}" srcId="{16E4EDF5-9C8D-4A25-A13B-8B2C510AE53E}" destId="{35071A4B-C4DE-4E6F-8B68-5A44E0BF000E}" srcOrd="0" destOrd="0" parTransId="{5B4A0B59-C927-4863-A4DC-3B934F2D8705}" sibTransId="{05ECF360-8A16-4CD8-9BAD-94700F84A871}"/>
    <dgm:cxn modelId="{5576AF44-91E8-46F4-971F-D8EB2B000339}" srcId="{E90D2773-7966-4072-B99F-53D54C2278A0}" destId="{95FF6291-9514-4D70-A42F-CA54F115C679}" srcOrd="0" destOrd="0" parTransId="{27016A69-2DD0-464F-AD3E-F66F32D9C3B8}" sibTransId="{F0B0965F-AC6A-4CF9-B525-9F1E71D3881C}"/>
    <dgm:cxn modelId="{DD281200-D822-4497-B0F8-A5436D6D53FB}" srcId="{A4502809-D54E-435C-A4A0-C39464707E7F}" destId="{8FAF19B1-05CA-48D9-BA5C-256857DC36DF}" srcOrd="0" destOrd="0" parTransId="{8C091FAB-435B-40A9-87C5-AF801B437121}" sibTransId="{B631A305-E6F4-47D6-82EC-F70CE1FD611C}"/>
    <dgm:cxn modelId="{5BFE3CFD-2804-4022-B4AC-46B2CB4A5BFA}" srcId="{11DDF74E-411D-4AA8-B446-9D19F2803D01}" destId="{E90D2773-7966-4072-B99F-53D54C2278A0}" srcOrd="1" destOrd="0" parTransId="{45D9D5DC-3D9C-45BC-A7E2-E48F1F051B09}" sibTransId="{875C3773-DA58-44DC-A7C0-33C668384A1C}"/>
    <dgm:cxn modelId="{81166844-A0A8-438E-B330-0A1699DE7455}" type="presOf" srcId="{BFCFE653-5CC0-4E0E-B65E-94694DFC3170}" destId="{C418D67F-83CC-404B-B60D-BBB512983408}" srcOrd="0" destOrd="0" presId="urn:microsoft.com/office/officeart/2005/8/layout/chevron2"/>
    <dgm:cxn modelId="{2FECF021-056B-4302-94EC-AC6C91290718}" type="presOf" srcId="{CBF9C16A-490F-43E3-8AC1-4D291B8CDE2E}" destId="{F403E297-98BB-4827-BA9A-0803595C1DE4}" srcOrd="0" destOrd="1" presId="urn:microsoft.com/office/officeart/2005/8/layout/chevron2"/>
    <dgm:cxn modelId="{29C214C1-98A3-47AE-9829-40916876DFF7}" srcId="{BFCFE653-5CC0-4E0E-B65E-94694DFC3170}" destId="{CF00E7B9-DBE9-4494-9A32-20BAD3E3FBB4}" srcOrd="0" destOrd="0" parTransId="{57605633-4E03-4D93-814D-D23C85CF9556}" sibTransId="{A19D433F-58CD-4BE9-AF38-514712630779}"/>
    <dgm:cxn modelId="{99B34169-7C31-4A22-8251-6B9B98427FBC}" type="presParOf" srcId="{67D44C96-7873-4ACF-A204-7B77CDE2DA5B}" destId="{168B29D9-E97D-40DA-BB2D-32D1B2E268B1}" srcOrd="0" destOrd="0" presId="urn:microsoft.com/office/officeart/2005/8/layout/chevron2"/>
    <dgm:cxn modelId="{CF2D8784-1CDC-45D1-8773-411A3A7666F0}" type="presParOf" srcId="{168B29D9-E97D-40DA-BB2D-32D1B2E268B1}" destId="{C418D67F-83CC-404B-B60D-BBB512983408}" srcOrd="0" destOrd="0" presId="urn:microsoft.com/office/officeart/2005/8/layout/chevron2"/>
    <dgm:cxn modelId="{0F026C11-7B8D-4178-AC06-6683D549CA1D}" type="presParOf" srcId="{168B29D9-E97D-40DA-BB2D-32D1B2E268B1}" destId="{F7CEE2B2-1067-4531-BBBD-257DEF3CDE45}" srcOrd="1" destOrd="0" presId="urn:microsoft.com/office/officeart/2005/8/layout/chevron2"/>
    <dgm:cxn modelId="{8227D96E-926B-4E6D-992C-96832968513F}" type="presParOf" srcId="{67D44C96-7873-4ACF-A204-7B77CDE2DA5B}" destId="{FDA0622A-2268-4541-826B-816843BCDD59}" srcOrd="1" destOrd="0" presId="urn:microsoft.com/office/officeart/2005/8/layout/chevron2"/>
    <dgm:cxn modelId="{503CD891-CE30-4EE6-9BC3-F9C3EB4B2D1E}" type="presParOf" srcId="{67D44C96-7873-4ACF-A204-7B77CDE2DA5B}" destId="{93A74D63-E96F-4215-8B53-B550489FB8D2}" srcOrd="2" destOrd="0" presId="urn:microsoft.com/office/officeart/2005/8/layout/chevron2"/>
    <dgm:cxn modelId="{EB59618C-8DED-4443-B4F8-BAC32886384B}" type="presParOf" srcId="{93A74D63-E96F-4215-8B53-B550489FB8D2}" destId="{DDE28836-30DD-423B-960A-C83FE8B37B94}" srcOrd="0" destOrd="0" presId="urn:microsoft.com/office/officeart/2005/8/layout/chevron2"/>
    <dgm:cxn modelId="{A5E509A9-5328-4E87-8AD0-3774F6F473FA}" type="presParOf" srcId="{93A74D63-E96F-4215-8B53-B550489FB8D2}" destId="{F403E297-98BB-4827-BA9A-0803595C1DE4}" srcOrd="1" destOrd="0" presId="urn:microsoft.com/office/officeart/2005/8/layout/chevron2"/>
    <dgm:cxn modelId="{492A7876-29F7-4B47-8CCB-A27F9A567739}" type="presParOf" srcId="{67D44C96-7873-4ACF-A204-7B77CDE2DA5B}" destId="{3EEBEAB4-5628-4A95-A11B-2D0ADF8E629C}" srcOrd="3" destOrd="0" presId="urn:microsoft.com/office/officeart/2005/8/layout/chevron2"/>
    <dgm:cxn modelId="{89ACF8F6-D882-4800-B8A5-F6E84863BB55}" type="presParOf" srcId="{67D44C96-7873-4ACF-A204-7B77CDE2DA5B}" destId="{8D638D29-3B63-4DE5-BC7D-5E91C0B2D963}" srcOrd="4" destOrd="0" presId="urn:microsoft.com/office/officeart/2005/8/layout/chevron2"/>
    <dgm:cxn modelId="{9759BD38-C85B-4E36-A28E-70052B3C0CB7}" type="presParOf" srcId="{8D638D29-3B63-4DE5-BC7D-5E91C0B2D963}" destId="{C8569431-3659-44AD-AD21-37B775F0DBA5}" srcOrd="0" destOrd="0" presId="urn:microsoft.com/office/officeart/2005/8/layout/chevron2"/>
    <dgm:cxn modelId="{E32C3D23-2419-4B36-B2A9-1D3AFF80AC38}" type="presParOf" srcId="{8D638D29-3B63-4DE5-BC7D-5E91C0B2D963}" destId="{DA51E524-560F-4E20-AB60-1A2A02DE4C88}" srcOrd="1" destOrd="0" presId="urn:microsoft.com/office/officeart/2005/8/layout/chevron2"/>
    <dgm:cxn modelId="{F6827235-BB77-4C89-A32F-C3483248D641}" type="presParOf" srcId="{67D44C96-7873-4ACF-A204-7B77CDE2DA5B}" destId="{DC2A46A7-53CC-4A09-87B9-9B1A80FD6CFD}" srcOrd="5" destOrd="0" presId="urn:microsoft.com/office/officeart/2005/8/layout/chevron2"/>
    <dgm:cxn modelId="{5682E10C-F65C-4490-B92F-4AE355A1656A}" type="presParOf" srcId="{67D44C96-7873-4ACF-A204-7B77CDE2DA5B}" destId="{FCF2EF0A-5F81-4B64-99ED-E521A72700DB}" srcOrd="6" destOrd="0" presId="urn:microsoft.com/office/officeart/2005/8/layout/chevron2"/>
    <dgm:cxn modelId="{1513E631-F1D0-45B5-884A-C37BD5F0BDCE}" type="presParOf" srcId="{FCF2EF0A-5F81-4B64-99ED-E521A72700DB}" destId="{D555C503-8DD6-4018-B5F3-6D29D76EA291}" srcOrd="0" destOrd="0" presId="urn:microsoft.com/office/officeart/2005/8/layout/chevron2"/>
    <dgm:cxn modelId="{307FAC01-A166-4AD1-892D-B5C80F657E2C}" type="presParOf" srcId="{FCF2EF0A-5F81-4B64-99ED-E521A72700DB}" destId="{C94AF946-1C11-42EC-96CA-A451995F0D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C712F-867B-4B06-B2CE-A58924429D31}" type="doc">
      <dgm:prSet loTypeId="urn:microsoft.com/office/officeart/2005/8/layout/chevron1" loCatId="process" qsTypeId="urn:microsoft.com/office/officeart/2005/8/quickstyle/simple1" qsCatId="simple" csTypeId="urn:microsoft.com/office/officeart/2005/8/colors/colorful5" csCatId="colorful" phldr="1"/>
      <dgm:spPr/>
    </dgm:pt>
    <dgm:pt modelId="{0FFD7B57-78C0-4EBB-A6A5-0C9DC65420B1}">
      <dgm:prSet phldrT="[Text]" custT="1"/>
      <dgm:spPr/>
      <dgm:t>
        <a:bodyPr/>
        <a:lstStyle/>
        <a:p>
          <a:r>
            <a:rPr lang="mn-MN" sz="1100" dirty="0" smtClean="0">
              <a:solidFill>
                <a:schemeClr val="tx1"/>
              </a:solidFill>
              <a:latin typeface="Times New Roman" pitchFamily="18" charset="0"/>
              <a:cs typeface="Times New Roman" pitchFamily="18" charset="0"/>
            </a:rPr>
            <a:t>Малын тоог</a:t>
          </a:r>
          <a:r>
            <a:rPr lang="en-US" sz="1100" dirty="0" smtClean="0">
              <a:solidFill>
                <a:schemeClr val="tx1"/>
              </a:solidFill>
              <a:latin typeface="Times New Roman" pitchFamily="18" charset="0"/>
              <a:cs typeface="Times New Roman" pitchFamily="18" charset="0"/>
            </a:rPr>
            <a:t> </a:t>
          </a:r>
          <a:r>
            <a:rPr lang="mn-MN" sz="1100" dirty="0" smtClean="0">
              <a:solidFill>
                <a:schemeClr val="tx1"/>
              </a:solidFill>
              <a:latin typeface="Times New Roman" pitchFamily="18" charset="0"/>
              <a:cs typeface="Times New Roman" pitchFamily="18" charset="0"/>
            </a:rPr>
            <a:t>хэт өсгөх</a:t>
          </a:r>
          <a:endParaRPr lang="en-US" sz="1100" dirty="0">
            <a:solidFill>
              <a:schemeClr val="tx1"/>
            </a:solidFill>
            <a:latin typeface="Times New Roman" pitchFamily="18" charset="0"/>
            <a:cs typeface="Times New Roman" pitchFamily="18" charset="0"/>
          </a:endParaRPr>
        </a:p>
      </dgm:t>
    </dgm:pt>
    <dgm:pt modelId="{0EA7C4C2-A335-41D0-98C7-A578E0A2A533}" type="parTrans" cxnId="{79AC841C-CD62-4759-AEEA-1C2A7A75B1E4}">
      <dgm:prSet/>
      <dgm:spPr/>
      <dgm:t>
        <a:bodyPr/>
        <a:lstStyle/>
        <a:p>
          <a:endParaRPr lang="en-US" sz="1100">
            <a:solidFill>
              <a:schemeClr val="tx1"/>
            </a:solidFill>
          </a:endParaRPr>
        </a:p>
      </dgm:t>
    </dgm:pt>
    <dgm:pt modelId="{3EDC13BA-B978-4608-97A3-C6348F5662F4}" type="sibTrans" cxnId="{79AC841C-CD62-4759-AEEA-1C2A7A75B1E4}">
      <dgm:prSet/>
      <dgm:spPr/>
      <dgm:t>
        <a:bodyPr/>
        <a:lstStyle/>
        <a:p>
          <a:endParaRPr lang="en-US" sz="1100">
            <a:solidFill>
              <a:schemeClr val="tx1"/>
            </a:solidFill>
          </a:endParaRPr>
        </a:p>
      </dgm:t>
    </dgm:pt>
    <dgm:pt modelId="{2D8B78EF-611C-44D9-A78B-388AD4FBF5B4}">
      <dgm:prSet phldrT="[Text]" custT="1"/>
      <dgm:spPr/>
      <dgm:t>
        <a:bodyPr/>
        <a:lstStyle/>
        <a:p>
          <a:r>
            <a:rPr lang="mn-MN" sz="1100" dirty="0" smtClean="0">
              <a:solidFill>
                <a:schemeClr val="tx1"/>
              </a:solidFill>
              <a:latin typeface="Times New Roman" pitchFamily="18" charset="0"/>
              <a:cs typeface="Times New Roman" pitchFamily="18" charset="0"/>
            </a:rPr>
            <a:t>Нэг малаас авах ашиг шим бага</a:t>
          </a:r>
          <a:endParaRPr lang="en-US" sz="1100" dirty="0">
            <a:solidFill>
              <a:schemeClr val="tx1"/>
            </a:solidFill>
            <a:latin typeface="Times New Roman" pitchFamily="18" charset="0"/>
            <a:cs typeface="Times New Roman" pitchFamily="18" charset="0"/>
          </a:endParaRPr>
        </a:p>
      </dgm:t>
    </dgm:pt>
    <dgm:pt modelId="{25E86ED1-89A0-437F-92B8-C9F3BECF68A9}" type="parTrans" cxnId="{ADF80A20-8571-461C-960D-458B930F78D0}">
      <dgm:prSet/>
      <dgm:spPr/>
      <dgm:t>
        <a:bodyPr/>
        <a:lstStyle/>
        <a:p>
          <a:endParaRPr lang="en-US" sz="1100">
            <a:solidFill>
              <a:schemeClr val="tx1"/>
            </a:solidFill>
          </a:endParaRPr>
        </a:p>
      </dgm:t>
    </dgm:pt>
    <dgm:pt modelId="{0460512A-09F0-44FF-8F09-941FFDE1B520}" type="sibTrans" cxnId="{ADF80A20-8571-461C-960D-458B930F78D0}">
      <dgm:prSet/>
      <dgm:spPr/>
      <dgm:t>
        <a:bodyPr/>
        <a:lstStyle/>
        <a:p>
          <a:endParaRPr lang="en-US" sz="1100">
            <a:solidFill>
              <a:schemeClr val="tx1"/>
            </a:solidFill>
          </a:endParaRPr>
        </a:p>
      </dgm:t>
    </dgm:pt>
    <dgm:pt modelId="{CC948A63-79A6-45B4-A659-EB131327FD7E}">
      <dgm:prSet phldrT="[Text]" custT="1"/>
      <dgm:spPr>
        <a:solidFill>
          <a:schemeClr val="tx1"/>
        </a:solidFill>
      </dgm:spPr>
      <dgm:t>
        <a:bodyPr/>
        <a:lstStyle/>
        <a:p>
          <a:r>
            <a:rPr lang="mn-MN" sz="1100" dirty="0" smtClean="0">
              <a:latin typeface="Times New Roman" pitchFamily="18" charset="0"/>
              <a:cs typeface="Times New Roman" pitchFamily="18" charset="0"/>
            </a:rPr>
            <a:t>Бэлчээрийн даац хэтрэх </a:t>
          </a:r>
          <a:endParaRPr lang="en-US" sz="1100" dirty="0">
            <a:latin typeface="Times New Roman" pitchFamily="18" charset="0"/>
            <a:cs typeface="Times New Roman" pitchFamily="18" charset="0"/>
          </a:endParaRPr>
        </a:p>
      </dgm:t>
    </dgm:pt>
    <dgm:pt modelId="{A0496386-7883-479A-9C20-28F8DB6ACBF8}" type="parTrans" cxnId="{E518C882-E9AC-448E-BEAA-DD00683C2FF5}">
      <dgm:prSet/>
      <dgm:spPr/>
      <dgm:t>
        <a:bodyPr/>
        <a:lstStyle/>
        <a:p>
          <a:endParaRPr lang="en-US" sz="1100">
            <a:solidFill>
              <a:schemeClr val="tx1"/>
            </a:solidFill>
          </a:endParaRPr>
        </a:p>
      </dgm:t>
    </dgm:pt>
    <dgm:pt modelId="{9FF6B54C-225E-4AEC-89F3-74D922E7F926}" type="sibTrans" cxnId="{E518C882-E9AC-448E-BEAA-DD00683C2FF5}">
      <dgm:prSet/>
      <dgm:spPr/>
      <dgm:t>
        <a:bodyPr/>
        <a:lstStyle/>
        <a:p>
          <a:endParaRPr lang="en-US" sz="1100">
            <a:solidFill>
              <a:schemeClr val="tx1"/>
            </a:solidFill>
          </a:endParaRPr>
        </a:p>
      </dgm:t>
    </dgm:pt>
    <dgm:pt modelId="{33E0DC08-F9C7-4A62-B4A5-E04B98DABF82}">
      <dgm:prSet custT="1"/>
      <dgm:spPr>
        <a:solidFill>
          <a:schemeClr val="tx1"/>
        </a:solidFill>
      </dgm:spPr>
      <dgm:t>
        <a:bodyPr/>
        <a:lstStyle/>
        <a:p>
          <a:r>
            <a:rPr lang="mn-MN" sz="1100" dirty="0" smtClean="0">
              <a:latin typeface="Times New Roman" pitchFamily="18" charset="0"/>
              <a:cs typeface="Times New Roman" pitchFamily="18" charset="0"/>
            </a:rPr>
            <a:t>Бэлчээр доройтох</a:t>
          </a:r>
          <a:endParaRPr lang="en-US" sz="1100" dirty="0">
            <a:latin typeface="Times New Roman" pitchFamily="18" charset="0"/>
            <a:cs typeface="Times New Roman" pitchFamily="18" charset="0"/>
          </a:endParaRPr>
        </a:p>
      </dgm:t>
    </dgm:pt>
    <dgm:pt modelId="{AC6C91CE-FBCD-461C-8982-0429D7C51580}" type="parTrans" cxnId="{93A2ACCF-BD4D-46D4-B2E8-EDE3F241C163}">
      <dgm:prSet/>
      <dgm:spPr/>
      <dgm:t>
        <a:bodyPr/>
        <a:lstStyle/>
        <a:p>
          <a:endParaRPr lang="en-US" sz="1100">
            <a:solidFill>
              <a:schemeClr val="tx1"/>
            </a:solidFill>
          </a:endParaRPr>
        </a:p>
      </dgm:t>
    </dgm:pt>
    <dgm:pt modelId="{1E89A2E1-7E49-4E24-8D26-ACD520F16162}" type="sibTrans" cxnId="{93A2ACCF-BD4D-46D4-B2E8-EDE3F241C163}">
      <dgm:prSet/>
      <dgm:spPr/>
      <dgm:t>
        <a:bodyPr/>
        <a:lstStyle/>
        <a:p>
          <a:endParaRPr lang="en-US" sz="1100">
            <a:solidFill>
              <a:schemeClr val="tx1"/>
            </a:solidFill>
          </a:endParaRPr>
        </a:p>
      </dgm:t>
    </dgm:pt>
    <dgm:pt modelId="{6E62645C-F434-4089-89DD-C3EA46BE822B}">
      <dgm:prSet custT="1"/>
      <dgm:spPr>
        <a:solidFill>
          <a:schemeClr val="tx1"/>
        </a:solidFill>
      </dgm:spPr>
      <dgm:t>
        <a:bodyPr/>
        <a:lstStyle/>
        <a:p>
          <a:r>
            <a:rPr lang="mn-MN" sz="1100" dirty="0" smtClean="0">
              <a:latin typeface="Times New Roman" pitchFamily="18" charset="0"/>
              <a:cs typeface="Times New Roman" pitchFamily="18" charset="0"/>
            </a:rPr>
            <a:t>Ган, зудад эрсдэлтэй, үр ашиг бага мал аж ахуй </a:t>
          </a:r>
          <a:endParaRPr lang="en-US" sz="1100" dirty="0">
            <a:latin typeface="Times New Roman" pitchFamily="18" charset="0"/>
            <a:cs typeface="Times New Roman" pitchFamily="18" charset="0"/>
          </a:endParaRPr>
        </a:p>
      </dgm:t>
    </dgm:pt>
    <dgm:pt modelId="{45048713-B2B5-4030-A854-C61319F7EB47}" type="parTrans" cxnId="{5346C3C8-685B-4F36-A446-6F91EEA06167}">
      <dgm:prSet/>
      <dgm:spPr/>
      <dgm:t>
        <a:bodyPr/>
        <a:lstStyle/>
        <a:p>
          <a:endParaRPr lang="en-US" sz="1100">
            <a:solidFill>
              <a:schemeClr val="tx1"/>
            </a:solidFill>
          </a:endParaRPr>
        </a:p>
      </dgm:t>
    </dgm:pt>
    <dgm:pt modelId="{CD1BB9F1-0104-45CF-A6E3-83EDA5A42D67}" type="sibTrans" cxnId="{5346C3C8-685B-4F36-A446-6F91EEA06167}">
      <dgm:prSet/>
      <dgm:spPr/>
      <dgm:t>
        <a:bodyPr/>
        <a:lstStyle/>
        <a:p>
          <a:endParaRPr lang="en-US" sz="1100">
            <a:solidFill>
              <a:schemeClr val="tx1"/>
            </a:solidFill>
          </a:endParaRPr>
        </a:p>
      </dgm:t>
    </dgm:pt>
    <dgm:pt modelId="{C683A824-2D50-4CE0-AD50-6300813CDCC6}" type="pres">
      <dgm:prSet presAssocID="{FF6C712F-867B-4B06-B2CE-A58924429D31}" presName="Name0" presStyleCnt="0">
        <dgm:presLayoutVars>
          <dgm:dir/>
          <dgm:animLvl val="lvl"/>
          <dgm:resizeHandles val="exact"/>
        </dgm:presLayoutVars>
      </dgm:prSet>
      <dgm:spPr/>
    </dgm:pt>
    <dgm:pt modelId="{42CB173A-14BA-41A9-BADB-B423DA5CE3AE}" type="pres">
      <dgm:prSet presAssocID="{0FFD7B57-78C0-4EBB-A6A5-0C9DC65420B1}" presName="parTxOnly" presStyleLbl="node1" presStyleIdx="0" presStyleCnt="5" custScaleX="169820" custScaleY="171575" custLinFactX="2424" custLinFactNeighborX="100000" custLinFactNeighborY="-7860">
        <dgm:presLayoutVars>
          <dgm:chMax val="0"/>
          <dgm:chPref val="0"/>
          <dgm:bulletEnabled val="1"/>
        </dgm:presLayoutVars>
      </dgm:prSet>
      <dgm:spPr/>
      <dgm:t>
        <a:bodyPr/>
        <a:lstStyle/>
        <a:p>
          <a:endParaRPr lang="en-US"/>
        </a:p>
      </dgm:t>
    </dgm:pt>
    <dgm:pt modelId="{23A935F2-2B12-486D-81D9-7571E8383093}" type="pres">
      <dgm:prSet presAssocID="{3EDC13BA-B978-4608-97A3-C6348F5662F4}" presName="parTxOnlySpace" presStyleCnt="0"/>
      <dgm:spPr/>
    </dgm:pt>
    <dgm:pt modelId="{5BFBF2D2-5A52-4597-84AB-0D11DF912A07}" type="pres">
      <dgm:prSet presAssocID="{2D8B78EF-611C-44D9-A78B-388AD4FBF5B4}" presName="parTxOnly" presStyleLbl="node1" presStyleIdx="1" presStyleCnt="5" custScaleX="192075" custScaleY="182939" custLinFactNeighborX="89858" custLinFactNeighborY="375">
        <dgm:presLayoutVars>
          <dgm:chMax val="0"/>
          <dgm:chPref val="0"/>
          <dgm:bulletEnabled val="1"/>
        </dgm:presLayoutVars>
      </dgm:prSet>
      <dgm:spPr/>
      <dgm:t>
        <a:bodyPr/>
        <a:lstStyle/>
        <a:p>
          <a:endParaRPr lang="en-US"/>
        </a:p>
      </dgm:t>
    </dgm:pt>
    <dgm:pt modelId="{83ED191D-4FD9-4FA5-BC77-733F1569123D}" type="pres">
      <dgm:prSet presAssocID="{0460512A-09F0-44FF-8F09-941FFDE1B520}" presName="parTxOnlySpace" presStyleCnt="0"/>
      <dgm:spPr/>
    </dgm:pt>
    <dgm:pt modelId="{D56DE4F6-8239-45A7-8EF4-F507406F414D}" type="pres">
      <dgm:prSet presAssocID="{CC948A63-79A6-45B4-A659-EB131327FD7E}" presName="parTxOnly" presStyleLbl="node1" presStyleIdx="2" presStyleCnt="5" custScaleX="198349" custScaleY="192438" custLinFactNeighborX="72314" custLinFactNeighborY="-5278">
        <dgm:presLayoutVars>
          <dgm:chMax val="0"/>
          <dgm:chPref val="0"/>
          <dgm:bulletEnabled val="1"/>
        </dgm:presLayoutVars>
      </dgm:prSet>
      <dgm:spPr/>
      <dgm:t>
        <a:bodyPr/>
        <a:lstStyle/>
        <a:p>
          <a:endParaRPr lang="en-US"/>
        </a:p>
      </dgm:t>
    </dgm:pt>
    <dgm:pt modelId="{AF1E43B7-F6B2-4C11-84D6-B3CD4FC9CCA4}" type="pres">
      <dgm:prSet presAssocID="{9FF6B54C-225E-4AEC-89F3-74D922E7F926}" presName="parTxOnlySpace" presStyleCnt="0"/>
      <dgm:spPr/>
    </dgm:pt>
    <dgm:pt modelId="{C93CFDC4-37CC-4629-B951-335C75D3707A}" type="pres">
      <dgm:prSet presAssocID="{33E0DC08-F9C7-4A62-B4A5-E04B98DABF82}" presName="parTxOnly" presStyleLbl="node1" presStyleIdx="3" presStyleCnt="5" custScaleX="186488" custScaleY="205168" custLinFactNeighborX="-27704" custLinFactNeighborY="1088">
        <dgm:presLayoutVars>
          <dgm:chMax val="0"/>
          <dgm:chPref val="0"/>
          <dgm:bulletEnabled val="1"/>
        </dgm:presLayoutVars>
      </dgm:prSet>
      <dgm:spPr/>
      <dgm:t>
        <a:bodyPr/>
        <a:lstStyle/>
        <a:p>
          <a:endParaRPr lang="en-US"/>
        </a:p>
      </dgm:t>
    </dgm:pt>
    <dgm:pt modelId="{46631218-B25E-4D86-AF0B-42ACC8FE0845}" type="pres">
      <dgm:prSet presAssocID="{1E89A2E1-7E49-4E24-8D26-ACD520F16162}" presName="parTxOnlySpace" presStyleCnt="0"/>
      <dgm:spPr/>
    </dgm:pt>
    <dgm:pt modelId="{1E10BD10-4818-4ECE-9B96-A882571ED314}" type="pres">
      <dgm:prSet presAssocID="{6E62645C-F434-4089-89DD-C3EA46BE822B}" presName="parTxOnly" presStyleLbl="node1" presStyleIdx="4" presStyleCnt="5" custScaleX="238376" custScaleY="241775">
        <dgm:presLayoutVars>
          <dgm:chMax val="0"/>
          <dgm:chPref val="0"/>
          <dgm:bulletEnabled val="1"/>
        </dgm:presLayoutVars>
      </dgm:prSet>
      <dgm:spPr/>
      <dgm:t>
        <a:bodyPr/>
        <a:lstStyle/>
        <a:p>
          <a:endParaRPr lang="en-US"/>
        </a:p>
      </dgm:t>
    </dgm:pt>
  </dgm:ptLst>
  <dgm:cxnLst>
    <dgm:cxn modelId="{56B29BD5-9467-47AB-9653-AD45BBD454D1}" type="presOf" srcId="{FF6C712F-867B-4B06-B2CE-A58924429D31}" destId="{C683A824-2D50-4CE0-AD50-6300813CDCC6}" srcOrd="0" destOrd="0" presId="urn:microsoft.com/office/officeart/2005/8/layout/chevron1"/>
    <dgm:cxn modelId="{ADF80A20-8571-461C-960D-458B930F78D0}" srcId="{FF6C712F-867B-4B06-B2CE-A58924429D31}" destId="{2D8B78EF-611C-44D9-A78B-388AD4FBF5B4}" srcOrd="1" destOrd="0" parTransId="{25E86ED1-89A0-437F-92B8-C9F3BECF68A9}" sibTransId="{0460512A-09F0-44FF-8F09-941FFDE1B520}"/>
    <dgm:cxn modelId="{93A2ACCF-BD4D-46D4-B2E8-EDE3F241C163}" srcId="{FF6C712F-867B-4B06-B2CE-A58924429D31}" destId="{33E0DC08-F9C7-4A62-B4A5-E04B98DABF82}" srcOrd="3" destOrd="0" parTransId="{AC6C91CE-FBCD-461C-8982-0429D7C51580}" sibTransId="{1E89A2E1-7E49-4E24-8D26-ACD520F16162}"/>
    <dgm:cxn modelId="{DAB33C24-292E-40B4-8607-85161B6A5405}" type="presOf" srcId="{33E0DC08-F9C7-4A62-B4A5-E04B98DABF82}" destId="{C93CFDC4-37CC-4629-B951-335C75D3707A}" srcOrd="0" destOrd="0" presId="urn:microsoft.com/office/officeart/2005/8/layout/chevron1"/>
    <dgm:cxn modelId="{E518C882-E9AC-448E-BEAA-DD00683C2FF5}" srcId="{FF6C712F-867B-4B06-B2CE-A58924429D31}" destId="{CC948A63-79A6-45B4-A659-EB131327FD7E}" srcOrd="2" destOrd="0" parTransId="{A0496386-7883-479A-9C20-28F8DB6ACBF8}" sibTransId="{9FF6B54C-225E-4AEC-89F3-74D922E7F926}"/>
    <dgm:cxn modelId="{B9DFC380-55D7-445E-A317-8BCEC2EAF96E}" type="presOf" srcId="{CC948A63-79A6-45B4-A659-EB131327FD7E}" destId="{D56DE4F6-8239-45A7-8EF4-F507406F414D}" srcOrd="0" destOrd="0" presId="urn:microsoft.com/office/officeart/2005/8/layout/chevron1"/>
    <dgm:cxn modelId="{4AF9A7A6-60AC-4E1D-B633-A835495F1F23}" type="presOf" srcId="{6E62645C-F434-4089-89DD-C3EA46BE822B}" destId="{1E10BD10-4818-4ECE-9B96-A882571ED314}" srcOrd="0" destOrd="0" presId="urn:microsoft.com/office/officeart/2005/8/layout/chevron1"/>
    <dgm:cxn modelId="{598AA245-A33C-448F-B302-DD8F316ABEB7}" type="presOf" srcId="{0FFD7B57-78C0-4EBB-A6A5-0C9DC65420B1}" destId="{42CB173A-14BA-41A9-BADB-B423DA5CE3AE}" srcOrd="0" destOrd="0" presId="urn:microsoft.com/office/officeart/2005/8/layout/chevron1"/>
    <dgm:cxn modelId="{AD98A4FF-7814-46D4-9923-0F72999B47DE}" type="presOf" srcId="{2D8B78EF-611C-44D9-A78B-388AD4FBF5B4}" destId="{5BFBF2D2-5A52-4597-84AB-0D11DF912A07}" srcOrd="0" destOrd="0" presId="urn:microsoft.com/office/officeart/2005/8/layout/chevron1"/>
    <dgm:cxn modelId="{5346C3C8-685B-4F36-A446-6F91EEA06167}" srcId="{FF6C712F-867B-4B06-B2CE-A58924429D31}" destId="{6E62645C-F434-4089-89DD-C3EA46BE822B}" srcOrd="4" destOrd="0" parTransId="{45048713-B2B5-4030-A854-C61319F7EB47}" sibTransId="{CD1BB9F1-0104-45CF-A6E3-83EDA5A42D67}"/>
    <dgm:cxn modelId="{79AC841C-CD62-4759-AEEA-1C2A7A75B1E4}" srcId="{FF6C712F-867B-4B06-B2CE-A58924429D31}" destId="{0FFD7B57-78C0-4EBB-A6A5-0C9DC65420B1}" srcOrd="0" destOrd="0" parTransId="{0EA7C4C2-A335-41D0-98C7-A578E0A2A533}" sibTransId="{3EDC13BA-B978-4608-97A3-C6348F5662F4}"/>
    <dgm:cxn modelId="{5AEB8E7B-9085-47CF-A488-964641368CFE}" type="presParOf" srcId="{C683A824-2D50-4CE0-AD50-6300813CDCC6}" destId="{42CB173A-14BA-41A9-BADB-B423DA5CE3AE}" srcOrd="0" destOrd="0" presId="urn:microsoft.com/office/officeart/2005/8/layout/chevron1"/>
    <dgm:cxn modelId="{23745CAB-9D41-414E-9DB4-72143F50402C}" type="presParOf" srcId="{C683A824-2D50-4CE0-AD50-6300813CDCC6}" destId="{23A935F2-2B12-486D-81D9-7571E8383093}" srcOrd="1" destOrd="0" presId="urn:microsoft.com/office/officeart/2005/8/layout/chevron1"/>
    <dgm:cxn modelId="{4720A3F7-0651-4265-8862-F04CD4EA0D61}" type="presParOf" srcId="{C683A824-2D50-4CE0-AD50-6300813CDCC6}" destId="{5BFBF2D2-5A52-4597-84AB-0D11DF912A07}" srcOrd="2" destOrd="0" presId="urn:microsoft.com/office/officeart/2005/8/layout/chevron1"/>
    <dgm:cxn modelId="{A6D1C9C9-53AD-452B-983F-B3906BEDF93A}" type="presParOf" srcId="{C683A824-2D50-4CE0-AD50-6300813CDCC6}" destId="{83ED191D-4FD9-4FA5-BC77-733F1569123D}" srcOrd="3" destOrd="0" presId="urn:microsoft.com/office/officeart/2005/8/layout/chevron1"/>
    <dgm:cxn modelId="{A49F540B-A0C6-4D22-9723-13641F4B125F}" type="presParOf" srcId="{C683A824-2D50-4CE0-AD50-6300813CDCC6}" destId="{D56DE4F6-8239-45A7-8EF4-F507406F414D}" srcOrd="4" destOrd="0" presId="urn:microsoft.com/office/officeart/2005/8/layout/chevron1"/>
    <dgm:cxn modelId="{7DA6CFF1-1730-4D5B-87AA-3CFC86AA0F26}" type="presParOf" srcId="{C683A824-2D50-4CE0-AD50-6300813CDCC6}" destId="{AF1E43B7-F6B2-4C11-84D6-B3CD4FC9CCA4}" srcOrd="5" destOrd="0" presId="urn:microsoft.com/office/officeart/2005/8/layout/chevron1"/>
    <dgm:cxn modelId="{4FF9CB5D-9477-400B-9378-6F717718B04D}" type="presParOf" srcId="{C683A824-2D50-4CE0-AD50-6300813CDCC6}" destId="{C93CFDC4-37CC-4629-B951-335C75D3707A}" srcOrd="6" destOrd="0" presId="urn:microsoft.com/office/officeart/2005/8/layout/chevron1"/>
    <dgm:cxn modelId="{5B9FB9AD-9691-4E8C-A1B5-66BFF29F7026}" type="presParOf" srcId="{C683A824-2D50-4CE0-AD50-6300813CDCC6}" destId="{46631218-B25E-4D86-AF0B-42ACC8FE0845}" srcOrd="7" destOrd="0" presId="urn:microsoft.com/office/officeart/2005/8/layout/chevron1"/>
    <dgm:cxn modelId="{8A3E6B79-A429-456F-B196-DDBB493CDB1D}" type="presParOf" srcId="{C683A824-2D50-4CE0-AD50-6300813CDCC6}" destId="{1E10BD10-4818-4ECE-9B96-A882571ED314}"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6C712F-867B-4B06-B2CE-A58924429D31}" type="doc">
      <dgm:prSet loTypeId="urn:microsoft.com/office/officeart/2005/8/layout/chevron1" loCatId="process" qsTypeId="urn:microsoft.com/office/officeart/2005/8/quickstyle/simple1" qsCatId="simple" csTypeId="urn:microsoft.com/office/officeart/2005/8/colors/colorful2" csCatId="colorful" phldr="1"/>
      <dgm:spPr/>
    </dgm:pt>
    <dgm:pt modelId="{0FFD7B57-78C0-4EBB-A6A5-0C9DC65420B1}">
      <dgm:prSet phldrT="[Text]" custT="1"/>
      <dgm:spPr/>
      <dgm:t>
        <a:bodyPr/>
        <a:lstStyle/>
        <a:p>
          <a:r>
            <a:rPr lang="mn-MN" sz="1100" dirty="0" smtClean="0">
              <a:solidFill>
                <a:schemeClr val="tx1"/>
              </a:solidFill>
              <a:latin typeface="Times New Roman" pitchFamily="18" charset="0"/>
              <a:cs typeface="Times New Roman" pitchFamily="18" charset="0"/>
            </a:rPr>
            <a:t>Малын тоог даацад  нийцүүлэх </a:t>
          </a:r>
          <a:endParaRPr lang="en-US" sz="1100" dirty="0">
            <a:solidFill>
              <a:schemeClr val="tx1"/>
            </a:solidFill>
            <a:latin typeface="Times New Roman" pitchFamily="18" charset="0"/>
            <a:cs typeface="Times New Roman" pitchFamily="18" charset="0"/>
          </a:endParaRPr>
        </a:p>
      </dgm:t>
    </dgm:pt>
    <dgm:pt modelId="{0EA7C4C2-A335-41D0-98C7-A578E0A2A533}" type="parTrans" cxnId="{79AC841C-CD62-4759-AEEA-1C2A7A75B1E4}">
      <dgm:prSet/>
      <dgm:spPr/>
      <dgm:t>
        <a:bodyPr/>
        <a:lstStyle/>
        <a:p>
          <a:endParaRPr lang="en-US" sz="1100">
            <a:solidFill>
              <a:schemeClr val="tx1"/>
            </a:solidFill>
          </a:endParaRPr>
        </a:p>
      </dgm:t>
    </dgm:pt>
    <dgm:pt modelId="{3EDC13BA-B978-4608-97A3-C6348F5662F4}" type="sibTrans" cxnId="{79AC841C-CD62-4759-AEEA-1C2A7A75B1E4}">
      <dgm:prSet/>
      <dgm:spPr/>
      <dgm:t>
        <a:bodyPr/>
        <a:lstStyle/>
        <a:p>
          <a:endParaRPr lang="en-US" sz="1100">
            <a:solidFill>
              <a:schemeClr val="tx1"/>
            </a:solidFill>
          </a:endParaRPr>
        </a:p>
      </dgm:t>
    </dgm:pt>
    <dgm:pt modelId="{2D8B78EF-611C-44D9-A78B-388AD4FBF5B4}">
      <dgm:prSet phldrT="[Text]" custT="1"/>
      <dgm:spPr/>
      <dgm:t>
        <a:bodyPr/>
        <a:lstStyle/>
        <a:p>
          <a:r>
            <a:rPr lang="mn-MN" sz="1100" dirty="0" smtClean="0">
              <a:solidFill>
                <a:schemeClr val="tx1"/>
              </a:solidFill>
              <a:latin typeface="Times New Roman" pitchFamily="18" charset="0"/>
              <a:cs typeface="Times New Roman" pitchFamily="18" charset="0"/>
            </a:rPr>
            <a:t>Нэг малаас авах ашиг шим өндөр</a:t>
          </a:r>
          <a:endParaRPr lang="en-US" sz="1100" dirty="0">
            <a:solidFill>
              <a:schemeClr val="tx1"/>
            </a:solidFill>
            <a:latin typeface="Times New Roman" pitchFamily="18" charset="0"/>
            <a:cs typeface="Times New Roman" pitchFamily="18" charset="0"/>
          </a:endParaRPr>
        </a:p>
      </dgm:t>
    </dgm:pt>
    <dgm:pt modelId="{25E86ED1-89A0-437F-92B8-C9F3BECF68A9}" type="parTrans" cxnId="{ADF80A20-8571-461C-960D-458B930F78D0}">
      <dgm:prSet/>
      <dgm:spPr/>
      <dgm:t>
        <a:bodyPr/>
        <a:lstStyle/>
        <a:p>
          <a:endParaRPr lang="en-US" sz="1100">
            <a:solidFill>
              <a:schemeClr val="tx1"/>
            </a:solidFill>
          </a:endParaRPr>
        </a:p>
      </dgm:t>
    </dgm:pt>
    <dgm:pt modelId="{0460512A-09F0-44FF-8F09-941FFDE1B520}" type="sibTrans" cxnId="{ADF80A20-8571-461C-960D-458B930F78D0}">
      <dgm:prSet/>
      <dgm:spPr/>
      <dgm:t>
        <a:bodyPr/>
        <a:lstStyle/>
        <a:p>
          <a:endParaRPr lang="en-US" sz="1100">
            <a:solidFill>
              <a:schemeClr val="tx1"/>
            </a:solidFill>
          </a:endParaRPr>
        </a:p>
      </dgm:t>
    </dgm:pt>
    <dgm:pt modelId="{CC948A63-79A6-45B4-A659-EB131327FD7E}">
      <dgm:prSet phldrT="[Text]" custT="1"/>
      <dgm:spPr/>
      <dgm:t>
        <a:bodyPr/>
        <a:lstStyle/>
        <a:p>
          <a:r>
            <a:rPr lang="mn-MN" sz="1100" dirty="0" smtClean="0">
              <a:solidFill>
                <a:schemeClr val="tx1"/>
              </a:solidFill>
              <a:latin typeface="Times New Roman" pitchFamily="18" charset="0"/>
              <a:cs typeface="Times New Roman" pitchFamily="18" charset="0"/>
            </a:rPr>
            <a:t>Эрүүл, чанартай бэлчээр</a:t>
          </a:r>
          <a:endParaRPr lang="en-US" sz="1100" dirty="0">
            <a:solidFill>
              <a:schemeClr val="tx1"/>
            </a:solidFill>
            <a:latin typeface="Times New Roman" pitchFamily="18" charset="0"/>
            <a:cs typeface="Times New Roman" pitchFamily="18" charset="0"/>
          </a:endParaRPr>
        </a:p>
      </dgm:t>
    </dgm:pt>
    <dgm:pt modelId="{A0496386-7883-479A-9C20-28F8DB6ACBF8}" type="parTrans" cxnId="{E518C882-E9AC-448E-BEAA-DD00683C2FF5}">
      <dgm:prSet/>
      <dgm:spPr/>
      <dgm:t>
        <a:bodyPr/>
        <a:lstStyle/>
        <a:p>
          <a:endParaRPr lang="en-US" sz="1100">
            <a:solidFill>
              <a:schemeClr val="tx1"/>
            </a:solidFill>
          </a:endParaRPr>
        </a:p>
      </dgm:t>
    </dgm:pt>
    <dgm:pt modelId="{9FF6B54C-225E-4AEC-89F3-74D922E7F926}" type="sibTrans" cxnId="{E518C882-E9AC-448E-BEAA-DD00683C2FF5}">
      <dgm:prSet/>
      <dgm:spPr/>
      <dgm:t>
        <a:bodyPr/>
        <a:lstStyle/>
        <a:p>
          <a:endParaRPr lang="en-US" sz="1100">
            <a:solidFill>
              <a:schemeClr val="tx1"/>
            </a:solidFill>
          </a:endParaRPr>
        </a:p>
      </dgm:t>
    </dgm:pt>
    <dgm:pt modelId="{33E0DC08-F9C7-4A62-B4A5-E04B98DABF82}">
      <dgm:prSet custT="1"/>
      <dgm:spPr/>
      <dgm:t>
        <a:bodyPr/>
        <a:lstStyle/>
        <a:p>
          <a:r>
            <a:rPr lang="mn-MN" sz="1100" dirty="0" smtClean="0">
              <a:solidFill>
                <a:srgbClr val="FF0000"/>
              </a:solidFill>
              <a:latin typeface="Times New Roman" pitchFamily="18" charset="0"/>
              <a:cs typeface="Times New Roman" pitchFamily="18" charset="0"/>
            </a:rPr>
            <a:t>Бэлчээрийн бүтээмж, малчны орлого нэмэгдэнэ</a:t>
          </a:r>
          <a:endParaRPr lang="en-US" sz="1100" dirty="0">
            <a:solidFill>
              <a:srgbClr val="FF0000"/>
            </a:solidFill>
            <a:latin typeface="Times New Roman" pitchFamily="18" charset="0"/>
            <a:cs typeface="Times New Roman" pitchFamily="18" charset="0"/>
          </a:endParaRPr>
        </a:p>
      </dgm:t>
    </dgm:pt>
    <dgm:pt modelId="{AC6C91CE-FBCD-461C-8982-0429D7C51580}" type="parTrans" cxnId="{93A2ACCF-BD4D-46D4-B2E8-EDE3F241C163}">
      <dgm:prSet/>
      <dgm:spPr/>
      <dgm:t>
        <a:bodyPr/>
        <a:lstStyle/>
        <a:p>
          <a:endParaRPr lang="en-US" sz="1100">
            <a:solidFill>
              <a:schemeClr val="tx1"/>
            </a:solidFill>
          </a:endParaRPr>
        </a:p>
      </dgm:t>
    </dgm:pt>
    <dgm:pt modelId="{1E89A2E1-7E49-4E24-8D26-ACD520F16162}" type="sibTrans" cxnId="{93A2ACCF-BD4D-46D4-B2E8-EDE3F241C163}">
      <dgm:prSet/>
      <dgm:spPr/>
      <dgm:t>
        <a:bodyPr/>
        <a:lstStyle/>
        <a:p>
          <a:endParaRPr lang="en-US" sz="1100">
            <a:solidFill>
              <a:schemeClr val="tx1"/>
            </a:solidFill>
          </a:endParaRPr>
        </a:p>
      </dgm:t>
    </dgm:pt>
    <dgm:pt modelId="{6E62645C-F434-4089-89DD-C3EA46BE822B}">
      <dgm:prSet custT="1"/>
      <dgm:spPr/>
      <dgm:t>
        <a:bodyPr/>
        <a:lstStyle/>
        <a:p>
          <a:r>
            <a:rPr lang="mn-MN" sz="1100" dirty="0" smtClean="0">
              <a:solidFill>
                <a:schemeClr val="tx1"/>
              </a:solidFill>
              <a:latin typeface="Times New Roman" pitchFamily="18" charset="0"/>
              <a:cs typeface="Times New Roman" pitchFamily="18" charset="0"/>
            </a:rPr>
            <a:t>Эрсдэлгүй, өндөр үр ашигтай мал аж ахуй</a:t>
          </a:r>
          <a:endParaRPr lang="en-US" sz="1100" dirty="0">
            <a:solidFill>
              <a:schemeClr val="tx1"/>
            </a:solidFill>
            <a:latin typeface="Times New Roman" pitchFamily="18" charset="0"/>
            <a:cs typeface="Times New Roman" pitchFamily="18" charset="0"/>
          </a:endParaRPr>
        </a:p>
      </dgm:t>
    </dgm:pt>
    <dgm:pt modelId="{45048713-B2B5-4030-A854-C61319F7EB47}" type="parTrans" cxnId="{5346C3C8-685B-4F36-A446-6F91EEA06167}">
      <dgm:prSet/>
      <dgm:spPr/>
      <dgm:t>
        <a:bodyPr/>
        <a:lstStyle/>
        <a:p>
          <a:endParaRPr lang="en-US" sz="1100">
            <a:solidFill>
              <a:schemeClr val="tx1"/>
            </a:solidFill>
          </a:endParaRPr>
        </a:p>
      </dgm:t>
    </dgm:pt>
    <dgm:pt modelId="{CD1BB9F1-0104-45CF-A6E3-83EDA5A42D67}" type="sibTrans" cxnId="{5346C3C8-685B-4F36-A446-6F91EEA06167}">
      <dgm:prSet/>
      <dgm:spPr/>
      <dgm:t>
        <a:bodyPr/>
        <a:lstStyle/>
        <a:p>
          <a:endParaRPr lang="en-US" sz="1100">
            <a:solidFill>
              <a:schemeClr val="tx1"/>
            </a:solidFill>
          </a:endParaRPr>
        </a:p>
      </dgm:t>
    </dgm:pt>
    <dgm:pt modelId="{C683A824-2D50-4CE0-AD50-6300813CDCC6}" type="pres">
      <dgm:prSet presAssocID="{FF6C712F-867B-4B06-B2CE-A58924429D31}" presName="Name0" presStyleCnt="0">
        <dgm:presLayoutVars>
          <dgm:dir/>
          <dgm:animLvl val="lvl"/>
          <dgm:resizeHandles val="exact"/>
        </dgm:presLayoutVars>
      </dgm:prSet>
      <dgm:spPr/>
    </dgm:pt>
    <dgm:pt modelId="{42CB173A-14BA-41A9-BADB-B423DA5CE3AE}" type="pres">
      <dgm:prSet presAssocID="{0FFD7B57-78C0-4EBB-A6A5-0C9DC65420B1}" presName="parTxOnly" presStyleLbl="node1" presStyleIdx="0" presStyleCnt="5" custScaleX="255547" custScaleY="234549" custLinFactNeighborX="67119" custLinFactNeighborY="-8741">
        <dgm:presLayoutVars>
          <dgm:chMax val="0"/>
          <dgm:chPref val="0"/>
          <dgm:bulletEnabled val="1"/>
        </dgm:presLayoutVars>
      </dgm:prSet>
      <dgm:spPr/>
      <dgm:t>
        <a:bodyPr/>
        <a:lstStyle/>
        <a:p>
          <a:endParaRPr lang="en-US"/>
        </a:p>
      </dgm:t>
    </dgm:pt>
    <dgm:pt modelId="{23A935F2-2B12-486D-81D9-7571E8383093}" type="pres">
      <dgm:prSet presAssocID="{3EDC13BA-B978-4608-97A3-C6348F5662F4}" presName="parTxOnlySpace" presStyleCnt="0"/>
      <dgm:spPr/>
    </dgm:pt>
    <dgm:pt modelId="{5BFBF2D2-5A52-4597-84AB-0D11DF912A07}" type="pres">
      <dgm:prSet presAssocID="{2D8B78EF-611C-44D9-A78B-388AD4FBF5B4}" presName="parTxOnly" presStyleLbl="node1" presStyleIdx="1" presStyleCnt="5" custScaleX="266029" custScaleY="231814" custLinFactNeighborX="27488" custLinFactNeighborY="1853">
        <dgm:presLayoutVars>
          <dgm:chMax val="0"/>
          <dgm:chPref val="0"/>
          <dgm:bulletEnabled val="1"/>
        </dgm:presLayoutVars>
      </dgm:prSet>
      <dgm:spPr/>
      <dgm:t>
        <a:bodyPr/>
        <a:lstStyle/>
        <a:p>
          <a:endParaRPr lang="en-US"/>
        </a:p>
      </dgm:t>
    </dgm:pt>
    <dgm:pt modelId="{83ED191D-4FD9-4FA5-BC77-733F1569123D}" type="pres">
      <dgm:prSet presAssocID="{0460512A-09F0-44FF-8F09-941FFDE1B520}" presName="parTxOnlySpace" presStyleCnt="0"/>
      <dgm:spPr/>
    </dgm:pt>
    <dgm:pt modelId="{D56DE4F6-8239-45A7-8EF4-F507406F414D}" type="pres">
      <dgm:prSet presAssocID="{CC948A63-79A6-45B4-A659-EB131327FD7E}" presName="parTxOnly" presStyleLbl="node1" presStyleIdx="2" presStyleCnt="5" custScaleX="242333" custScaleY="246569" custLinFactNeighborX="-20658" custLinFactNeighborY="1853">
        <dgm:presLayoutVars>
          <dgm:chMax val="0"/>
          <dgm:chPref val="0"/>
          <dgm:bulletEnabled val="1"/>
        </dgm:presLayoutVars>
      </dgm:prSet>
      <dgm:spPr/>
      <dgm:t>
        <a:bodyPr/>
        <a:lstStyle/>
        <a:p>
          <a:endParaRPr lang="en-US"/>
        </a:p>
      </dgm:t>
    </dgm:pt>
    <dgm:pt modelId="{AF1E43B7-F6B2-4C11-84D6-B3CD4FC9CCA4}" type="pres">
      <dgm:prSet presAssocID="{9FF6B54C-225E-4AEC-89F3-74D922E7F926}" presName="parTxOnlySpace" presStyleCnt="0"/>
      <dgm:spPr/>
    </dgm:pt>
    <dgm:pt modelId="{C93CFDC4-37CC-4629-B951-335C75D3707A}" type="pres">
      <dgm:prSet presAssocID="{33E0DC08-F9C7-4A62-B4A5-E04B98DABF82}" presName="parTxOnly" presStyleLbl="node1" presStyleIdx="3" presStyleCnt="5" custScaleX="332846" custScaleY="310193" custLinFactNeighborX="-72056" custLinFactNeighborY="5338">
        <dgm:presLayoutVars>
          <dgm:chMax val="0"/>
          <dgm:chPref val="0"/>
          <dgm:bulletEnabled val="1"/>
        </dgm:presLayoutVars>
      </dgm:prSet>
      <dgm:spPr/>
      <dgm:t>
        <a:bodyPr/>
        <a:lstStyle/>
        <a:p>
          <a:endParaRPr lang="en-US"/>
        </a:p>
      </dgm:t>
    </dgm:pt>
    <dgm:pt modelId="{46631218-B25E-4D86-AF0B-42ACC8FE0845}" type="pres">
      <dgm:prSet presAssocID="{1E89A2E1-7E49-4E24-8D26-ACD520F16162}" presName="parTxOnlySpace" presStyleCnt="0"/>
      <dgm:spPr/>
    </dgm:pt>
    <dgm:pt modelId="{1E10BD10-4818-4ECE-9B96-A882571ED314}" type="pres">
      <dgm:prSet presAssocID="{6E62645C-F434-4089-89DD-C3EA46BE822B}" presName="parTxOnly" presStyleLbl="node1" presStyleIdx="4" presStyleCnt="5" custScaleX="300410" custScaleY="311058">
        <dgm:presLayoutVars>
          <dgm:chMax val="0"/>
          <dgm:chPref val="0"/>
          <dgm:bulletEnabled val="1"/>
        </dgm:presLayoutVars>
      </dgm:prSet>
      <dgm:spPr/>
      <dgm:t>
        <a:bodyPr/>
        <a:lstStyle/>
        <a:p>
          <a:endParaRPr lang="en-US"/>
        </a:p>
      </dgm:t>
    </dgm:pt>
  </dgm:ptLst>
  <dgm:cxnLst>
    <dgm:cxn modelId="{A95C5070-48B6-4A7E-8DD2-3A6C09313D32}" type="presOf" srcId="{FF6C712F-867B-4B06-B2CE-A58924429D31}" destId="{C683A824-2D50-4CE0-AD50-6300813CDCC6}" srcOrd="0" destOrd="0" presId="urn:microsoft.com/office/officeart/2005/8/layout/chevron1"/>
    <dgm:cxn modelId="{79AC841C-CD62-4759-AEEA-1C2A7A75B1E4}" srcId="{FF6C712F-867B-4B06-B2CE-A58924429D31}" destId="{0FFD7B57-78C0-4EBB-A6A5-0C9DC65420B1}" srcOrd="0" destOrd="0" parTransId="{0EA7C4C2-A335-41D0-98C7-A578E0A2A533}" sibTransId="{3EDC13BA-B978-4608-97A3-C6348F5662F4}"/>
    <dgm:cxn modelId="{81FBDA26-0D11-44AC-9A71-BCD96B191983}" type="presOf" srcId="{6E62645C-F434-4089-89DD-C3EA46BE822B}" destId="{1E10BD10-4818-4ECE-9B96-A882571ED314}" srcOrd="0" destOrd="0" presId="urn:microsoft.com/office/officeart/2005/8/layout/chevron1"/>
    <dgm:cxn modelId="{ADF80A20-8571-461C-960D-458B930F78D0}" srcId="{FF6C712F-867B-4B06-B2CE-A58924429D31}" destId="{2D8B78EF-611C-44D9-A78B-388AD4FBF5B4}" srcOrd="1" destOrd="0" parTransId="{25E86ED1-89A0-437F-92B8-C9F3BECF68A9}" sibTransId="{0460512A-09F0-44FF-8F09-941FFDE1B520}"/>
    <dgm:cxn modelId="{EB6CE974-8858-4C13-A944-C742A339AEE0}" type="presOf" srcId="{CC948A63-79A6-45B4-A659-EB131327FD7E}" destId="{D56DE4F6-8239-45A7-8EF4-F507406F414D}" srcOrd="0" destOrd="0" presId="urn:microsoft.com/office/officeart/2005/8/layout/chevron1"/>
    <dgm:cxn modelId="{151C0F33-A5EA-45A5-AEDF-F06A972341A5}" type="presOf" srcId="{2D8B78EF-611C-44D9-A78B-388AD4FBF5B4}" destId="{5BFBF2D2-5A52-4597-84AB-0D11DF912A07}" srcOrd="0" destOrd="0" presId="urn:microsoft.com/office/officeart/2005/8/layout/chevron1"/>
    <dgm:cxn modelId="{E518C882-E9AC-448E-BEAA-DD00683C2FF5}" srcId="{FF6C712F-867B-4B06-B2CE-A58924429D31}" destId="{CC948A63-79A6-45B4-A659-EB131327FD7E}" srcOrd="2" destOrd="0" parTransId="{A0496386-7883-479A-9C20-28F8DB6ACBF8}" sibTransId="{9FF6B54C-225E-4AEC-89F3-74D922E7F926}"/>
    <dgm:cxn modelId="{78F16988-9EF8-4B31-B562-902BB1452D20}" type="presOf" srcId="{33E0DC08-F9C7-4A62-B4A5-E04B98DABF82}" destId="{C93CFDC4-37CC-4629-B951-335C75D3707A}" srcOrd="0" destOrd="0" presId="urn:microsoft.com/office/officeart/2005/8/layout/chevron1"/>
    <dgm:cxn modelId="{74597A3D-A73C-4F97-8C6D-B2A996C55CFB}" type="presOf" srcId="{0FFD7B57-78C0-4EBB-A6A5-0C9DC65420B1}" destId="{42CB173A-14BA-41A9-BADB-B423DA5CE3AE}" srcOrd="0" destOrd="0" presId="urn:microsoft.com/office/officeart/2005/8/layout/chevron1"/>
    <dgm:cxn modelId="{93A2ACCF-BD4D-46D4-B2E8-EDE3F241C163}" srcId="{FF6C712F-867B-4B06-B2CE-A58924429D31}" destId="{33E0DC08-F9C7-4A62-B4A5-E04B98DABF82}" srcOrd="3" destOrd="0" parTransId="{AC6C91CE-FBCD-461C-8982-0429D7C51580}" sibTransId="{1E89A2E1-7E49-4E24-8D26-ACD520F16162}"/>
    <dgm:cxn modelId="{5346C3C8-685B-4F36-A446-6F91EEA06167}" srcId="{FF6C712F-867B-4B06-B2CE-A58924429D31}" destId="{6E62645C-F434-4089-89DD-C3EA46BE822B}" srcOrd="4" destOrd="0" parTransId="{45048713-B2B5-4030-A854-C61319F7EB47}" sibTransId="{CD1BB9F1-0104-45CF-A6E3-83EDA5A42D67}"/>
    <dgm:cxn modelId="{87374D8D-A76C-4ED3-9F9E-1A64547993B6}" type="presParOf" srcId="{C683A824-2D50-4CE0-AD50-6300813CDCC6}" destId="{42CB173A-14BA-41A9-BADB-B423DA5CE3AE}" srcOrd="0" destOrd="0" presId="urn:microsoft.com/office/officeart/2005/8/layout/chevron1"/>
    <dgm:cxn modelId="{BC27D5C1-79BF-496F-8541-3C3FAC8B815A}" type="presParOf" srcId="{C683A824-2D50-4CE0-AD50-6300813CDCC6}" destId="{23A935F2-2B12-486D-81D9-7571E8383093}" srcOrd="1" destOrd="0" presId="urn:microsoft.com/office/officeart/2005/8/layout/chevron1"/>
    <dgm:cxn modelId="{F236E53A-6F76-4766-9989-0B27928CB80B}" type="presParOf" srcId="{C683A824-2D50-4CE0-AD50-6300813CDCC6}" destId="{5BFBF2D2-5A52-4597-84AB-0D11DF912A07}" srcOrd="2" destOrd="0" presId="urn:microsoft.com/office/officeart/2005/8/layout/chevron1"/>
    <dgm:cxn modelId="{211C1CA4-FE9F-41B5-ADF7-5424169A500D}" type="presParOf" srcId="{C683A824-2D50-4CE0-AD50-6300813CDCC6}" destId="{83ED191D-4FD9-4FA5-BC77-733F1569123D}" srcOrd="3" destOrd="0" presId="urn:microsoft.com/office/officeart/2005/8/layout/chevron1"/>
    <dgm:cxn modelId="{8A3DDE90-ABAA-4ED4-A8B8-6161B161C6C2}" type="presParOf" srcId="{C683A824-2D50-4CE0-AD50-6300813CDCC6}" destId="{D56DE4F6-8239-45A7-8EF4-F507406F414D}" srcOrd="4" destOrd="0" presId="urn:microsoft.com/office/officeart/2005/8/layout/chevron1"/>
    <dgm:cxn modelId="{0DB6B420-FEAB-43A6-82B9-DBB5718CCBE0}" type="presParOf" srcId="{C683A824-2D50-4CE0-AD50-6300813CDCC6}" destId="{AF1E43B7-F6B2-4C11-84D6-B3CD4FC9CCA4}" srcOrd="5" destOrd="0" presId="urn:microsoft.com/office/officeart/2005/8/layout/chevron1"/>
    <dgm:cxn modelId="{8B34841A-3C2A-4109-AA5B-9D021F2F851E}" type="presParOf" srcId="{C683A824-2D50-4CE0-AD50-6300813CDCC6}" destId="{C93CFDC4-37CC-4629-B951-335C75D3707A}" srcOrd="6" destOrd="0" presId="urn:microsoft.com/office/officeart/2005/8/layout/chevron1"/>
    <dgm:cxn modelId="{22E98737-BCBE-41EA-A4E4-551BADBB2EE3}" type="presParOf" srcId="{C683A824-2D50-4CE0-AD50-6300813CDCC6}" destId="{46631218-B25E-4D86-AF0B-42ACC8FE0845}" srcOrd="7" destOrd="0" presId="urn:microsoft.com/office/officeart/2005/8/layout/chevron1"/>
    <dgm:cxn modelId="{87A8D1F6-495E-4329-B68D-3DAF69AD8A92}" type="presParOf" srcId="{C683A824-2D50-4CE0-AD50-6300813CDCC6}" destId="{1E10BD10-4818-4ECE-9B96-A882571ED314}"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8D67F-83CC-404B-B60D-BBB512983408}">
      <dsp:nvSpPr>
        <dsp:cNvPr id="0" name=""/>
        <dsp:cNvSpPr/>
      </dsp:nvSpPr>
      <dsp:spPr>
        <a:xfrm rot="5400000">
          <a:off x="-162525" y="162642"/>
          <a:ext cx="1083505" cy="758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en-US" sz="2100" kern="1200" dirty="0"/>
        </a:p>
      </dsp:txBody>
      <dsp:txXfrm rot="-5400000">
        <a:off x="1" y="379343"/>
        <a:ext cx="758454" cy="325051"/>
      </dsp:txXfrm>
    </dsp:sp>
    <dsp:sp modelId="{F7CEE2B2-1067-4531-BBBD-257DEF3CDE45}">
      <dsp:nvSpPr>
        <dsp:cNvPr id="0" name=""/>
        <dsp:cNvSpPr/>
      </dsp:nvSpPr>
      <dsp:spPr>
        <a:xfrm rot="5400000">
          <a:off x="3732312" y="-2973858"/>
          <a:ext cx="704278" cy="6651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mn-MN" sz="2000" b="1" kern="1200" dirty="0" smtClean="0">
              <a:solidFill>
                <a:srgbClr val="FF0000"/>
              </a:solidFill>
              <a:latin typeface="Times New Roman" pitchFamily="18" charset="0"/>
              <a:cs typeface="Times New Roman" pitchFamily="18" charset="0"/>
            </a:rPr>
            <a:t>Бэлчээрийн чанар, төлөв байдал муудсан</a:t>
          </a:r>
          <a:endParaRPr lang="en-US" sz="2000" kern="1200" dirty="0">
            <a:solidFill>
              <a:srgbClr val="FF0000"/>
            </a:solidFill>
            <a:latin typeface="Times New Roman" pitchFamily="18" charset="0"/>
            <a:cs typeface="Times New Roman" pitchFamily="18" charset="0"/>
          </a:endParaRPr>
        </a:p>
      </dsp:txBody>
      <dsp:txXfrm rot="-5400000">
        <a:off x="758454" y="34380"/>
        <a:ext cx="6617615" cy="635518"/>
      </dsp:txXfrm>
    </dsp:sp>
    <dsp:sp modelId="{DDE28836-30DD-423B-960A-C83FE8B37B94}">
      <dsp:nvSpPr>
        <dsp:cNvPr id="0" name=""/>
        <dsp:cNvSpPr/>
      </dsp:nvSpPr>
      <dsp:spPr>
        <a:xfrm rot="5400000">
          <a:off x="-162525" y="1096796"/>
          <a:ext cx="1083505" cy="758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en-US" sz="2100" kern="1200" dirty="0"/>
        </a:p>
      </dsp:txBody>
      <dsp:txXfrm rot="-5400000">
        <a:off x="1" y="1313497"/>
        <a:ext cx="758454" cy="325051"/>
      </dsp:txXfrm>
    </dsp:sp>
    <dsp:sp modelId="{F403E297-98BB-4827-BA9A-0803595C1DE4}">
      <dsp:nvSpPr>
        <dsp:cNvPr id="0" name=""/>
        <dsp:cNvSpPr/>
      </dsp:nvSpPr>
      <dsp:spPr>
        <a:xfrm rot="5400000">
          <a:off x="3732312" y="-2039588"/>
          <a:ext cx="704278" cy="6651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lang="mn-MN" sz="2000" b="1" kern="1200" dirty="0" smtClean="0">
              <a:solidFill>
                <a:srgbClr val="FF0000"/>
              </a:solidFill>
              <a:latin typeface="Times New Roman" pitchFamily="18" charset="0"/>
              <a:cs typeface="Times New Roman" pitchFamily="18" charset="0"/>
            </a:rPr>
            <a:t>Малын чанар, ашиг шим муудсан</a:t>
          </a:r>
          <a:endParaRPr lang="en-US" sz="2000" kern="1200" dirty="0">
            <a:solidFill>
              <a:srgbClr val="FF0000"/>
            </a:solidFill>
            <a:latin typeface="Times New Roman" pitchFamily="18" charset="0"/>
            <a:cs typeface="Times New Roman" pitchFamily="18" charset="0"/>
          </a:endParaRPr>
        </a:p>
      </dsp:txBody>
      <dsp:txXfrm rot="-5400000">
        <a:off x="758454" y="968650"/>
        <a:ext cx="6617615" cy="635518"/>
      </dsp:txXfrm>
    </dsp:sp>
    <dsp:sp modelId="{C8569431-3659-44AD-AD21-37B775F0DBA5}">
      <dsp:nvSpPr>
        <dsp:cNvPr id="0" name=""/>
        <dsp:cNvSpPr/>
      </dsp:nvSpPr>
      <dsp:spPr>
        <a:xfrm rot="5400000">
          <a:off x="-162525" y="2030949"/>
          <a:ext cx="1083505" cy="758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 y="2247650"/>
        <a:ext cx="758454" cy="325051"/>
      </dsp:txXfrm>
    </dsp:sp>
    <dsp:sp modelId="{DA51E524-560F-4E20-AB60-1A2A02DE4C88}">
      <dsp:nvSpPr>
        <dsp:cNvPr id="0" name=""/>
        <dsp:cNvSpPr/>
      </dsp:nvSpPr>
      <dsp:spPr>
        <a:xfrm rot="5400000">
          <a:off x="3732312" y="-1105434"/>
          <a:ext cx="704278" cy="6651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mn-MN" sz="2000" b="1" kern="1200" dirty="0" smtClean="0">
              <a:solidFill>
                <a:srgbClr val="FF0000"/>
              </a:solidFill>
              <a:latin typeface="Times New Roman" pitchFamily="18" charset="0"/>
              <a:cs typeface="Times New Roman" pitchFamily="18" charset="0"/>
            </a:rPr>
            <a:t>Малчдын хөрөнгө, орлого бага, эрсдэлд өртөмтгий болсон</a:t>
          </a:r>
          <a:endParaRPr lang="en-US" sz="2000" kern="1200" dirty="0">
            <a:solidFill>
              <a:srgbClr val="FF0000"/>
            </a:solidFill>
            <a:latin typeface="Times New Roman" pitchFamily="18" charset="0"/>
            <a:cs typeface="Times New Roman" pitchFamily="18" charset="0"/>
          </a:endParaRPr>
        </a:p>
      </dsp:txBody>
      <dsp:txXfrm rot="-5400000">
        <a:off x="758454" y="1902804"/>
        <a:ext cx="6617615" cy="635518"/>
      </dsp:txXfrm>
    </dsp:sp>
    <dsp:sp modelId="{D555C503-8DD6-4018-B5F3-6D29D76EA291}">
      <dsp:nvSpPr>
        <dsp:cNvPr id="0" name=""/>
        <dsp:cNvSpPr/>
      </dsp:nvSpPr>
      <dsp:spPr>
        <a:xfrm rot="5400000">
          <a:off x="-162525" y="2965103"/>
          <a:ext cx="1083505" cy="758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 y="3181804"/>
        <a:ext cx="758454" cy="325051"/>
      </dsp:txXfrm>
    </dsp:sp>
    <dsp:sp modelId="{C94AF946-1C11-42EC-96CA-A451995F0D88}">
      <dsp:nvSpPr>
        <dsp:cNvPr id="0" name=""/>
        <dsp:cNvSpPr/>
      </dsp:nvSpPr>
      <dsp:spPr>
        <a:xfrm rot="5400000">
          <a:off x="3732312" y="-171280"/>
          <a:ext cx="704278" cy="6651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mn-MN" sz="2000" b="1" kern="1200" dirty="0" smtClean="0">
              <a:solidFill>
                <a:srgbClr val="FF0000"/>
              </a:solidFill>
              <a:latin typeface="Times New Roman" pitchFamily="18" charset="0"/>
              <a:cs typeface="Times New Roman" pitchFamily="18" charset="0"/>
            </a:rPr>
            <a:t>Бэлчээрийн газраас уул уурхай зэрэгт дур мэдэн шилжүүлж бэлчээрийн талбай багассаныг</a:t>
          </a:r>
          <a:endParaRPr lang="en-US" sz="2000" kern="1200" dirty="0">
            <a:solidFill>
              <a:srgbClr val="FF0000"/>
            </a:solidFill>
            <a:latin typeface="Times New Roman" pitchFamily="18" charset="0"/>
            <a:cs typeface="Times New Roman" pitchFamily="18" charset="0"/>
          </a:endParaRPr>
        </a:p>
      </dsp:txBody>
      <dsp:txXfrm rot="-5400000">
        <a:off x="758454" y="2836958"/>
        <a:ext cx="6617615" cy="635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B173A-14BA-41A9-BADB-B423DA5CE3AE}">
      <dsp:nvSpPr>
        <dsp:cNvPr id="0" name=""/>
        <dsp:cNvSpPr/>
      </dsp:nvSpPr>
      <dsp:spPr>
        <a:xfrm>
          <a:off x="107644" y="562485"/>
          <a:ext cx="1422673" cy="57495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solidFill>
                <a:schemeClr val="tx1"/>
              </a:solidFill>
              <a:latin typeface="Times New Roman" pitchFamily="18" charset="0"/>
              <a:cs typeface="Times New Roman" pitchFamily="18" charset="0"/>
            </a:rPr>
            <a:t>Малын тоог</a:t>
          </a:r>
          <a:r>
            <a:rPr lang="en-US" sz="1100" kern="1200" dirty="0" smtClean="0">
              <a:solidFill>
                <a:schemeClr val="tx1"/>
              </a:solidFill>
              <a:latin typeface="Times New Roman" pitchFamily="18" charset="0"/>
              <a:cs typeface="Times New Roman" pitchFamily="18" charset="0"/>
            </a:rPr>
            <a:t> </a:t>
          </a:r>
          <a:r>
            <a:rPr lang="mn-MN" sz="1100" kern="1200" dirty="0" smtClean="0">
              <a:solidFill>
                <a:schemeClr val="tx1"/>
              </a:solidFill>
              <a:latin typeface="Times New Roman" pitchFamily="18" charset="0"/>
              <a:cs typeface="Times New Roman" pitchFamily="18" charset="0"/>
            </a:rPr>
            <a:t>хэт өсгөх</a:t>
          </a:r>
          <a:endParaRPr lang="en-US" sz="1100" kern="1200" dirty="0">
            <a:solidFill>
              <a:schemeClr val="tx1"/>
            </a:solidFill>
            <a:latin typeface="Times New Roman" pitchFamily="18" charset="0"/>
            <a:cs typeface="Times New Roman" pitchFamily="18" charset="0"/>
          </a:endParaRPr>
        </a:p>
      </dsp:txBody>
      <dsp:txXfrm>
        <a:off x="395119" y="562485"/>
        <a:ext cx="847723" cy="574950"/>
      </dsp:txXfrm>
    </dsp:sp>
    <dsp:sp modelId="{5BFBF2D2-5A52-4597-84AB-0D11DF912A07}">
      <dsp:nvSpPr>
        <dsp:cNvPr id="0" name=""/>
        <dsp:cNvSpPr/>
      </dsp:nvSpPr>
      <dsp:spPr>
        <a:xfrm>
          <a:off x="1417738" y="571041"/>
          <a:ext cx="1609115" cy="613031"/>
        </a:xfrm>
        <a:prstGeom prst="chevron">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solidFill>
                <a:schemeClr val="tx1"/>
              </a:solidFill>
              <a:latin typeface="Times New Roman" pitchFamily="18" charset="0"/>
              <a:cs typeface="Times New Roman" pitchFamily="18" charset="0"/>
            </a:rPr>
            <a:t>Нэг малаас авах ашиг шим бага</a:t>
          </a:r>
          <a:endParaRPr lang="en-US" sz="1100" kern="1200" dirty="0">
            <a:solidFill>
              <a:schemeClr val="tx1"/>
            </a:solidFill>
            <a:latin typeface="Times New Roman" pitchFamily="18" charset="0"/>
            <a:cs typeface="Times New Roman" pitchFamily="18" charset="0"/>
          </a:endParaRPr>
        </a:p>
      </dsp:txBody>
      <dsp:txXfrm>
        <a:off x="1724254" y="571041"/>
        <a:ext cx="996084" cy="613031"/>
      </dsp:txXfrm>
    </dsp:sp>
    <dsp:sp modelId="{D56DE4F6-8239-45A7-8EF4-F507406F414D}">
      <dsp:nvSpPr>
        <dsp:cNvPr id="0" name=""/>
        <dsp:cNvSpPr/>
      </dsp:nvSpPr>
      <dsp:spPr>
        <a:xfrm>
          <a:off x="2928380" y="536182"/>
          <a:ext cx="1661675" cy="644862"/>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latin typeface="Times New Roman" pitchFamily="18" charset="0"/>
              <a:cs typeface="Times New Roman" pitchFamily="18" charset="0"/>
            </a:rPr>
            <a:t>Бэлчээрийн даац хэтрэх </a:t>
          </a:r>
          <a:endParaRPr lang="en-US" sz="1100" kern="1200" dirty="0">
            <a:latin typeface="Times New Roman" pitchFamily="18" charset="0"/>
            <a:cs typeface="Times New Roman" pitchFamily="18" charset="0"/>
          </a:endParaRPr>
        </a:p>
      </dsp:txBody>
      <dsp:txXfrm>
        <a:off x="3250811" y="536182"/>
        <a:ext cx="1016813" cy="644862"/>
      </dsp:txXfrm>
    </dsp:sp>
    <dsp:sp modelId="{C93CFDC4-37CC-4629-B951-335C75D3707A}">
      <dsp:nvSpPr>
        <dsp:cNvPr id="0" name=""/>
        <dsp:cNvSpPr/>
      </dsp:nvSpPr>
      <dsp:spPr>
        <a:xfrm>
          <a:off x="4422490" y="536185"/>
          <a:ext cx="1562309" cy="687520"/>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latin typeface="Times New Roman" pitchFamily="18" charset="0"/>
              <a:cs typeface="Times New Roman" pitchFamily="18" charset="0"/>
            </a:rPr>
            <a:t>Бэлчээр доройтох</a:t>
          </a:r>
          <a:endParaRPr lang="en-US" sz="1100" kern="1200" dirty="0">
            <a:latin typeface="Times New Roman" pitchFamily="18" charset="0"/>
            <a:cs typeface="Times New Roman" pitchFamily="18" charset="0"/>
          </a:endParaRPr>
        </a:p>
      </dsp:txBody>
      <dsp:txXfrm>
        <a:off x="4766250" y="536185"/>
        <a:ext cx="874789" cy="687520"/>
      </dsp:txXfrm>
    </dsp:sp>
    <dsp:sp modelId="{1E10BD10-4818-4ECE-9B96-A882571ED314}">
      <dsp:nvSpPr>
        <dsp:cNvPr id="0" name=""/>
        <dsp:cNvSpPr/>
      </dsp:nvSpPr>
      <dsp:spPr>
        <a:xfrm>
          <a:off x="5924234" y="471204"/>
          <a:ext cx="1997003" cy="81019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latin typeface="Times New Roman" pitchFamily="18" charset="0"/>
              <a:cs typeface="Times New Roman" pitchFamily="18" charset="0"/>
            </a:rPr>
            <a:t>Ган, зудад эрсдэлтэй, үр ашиг бага мал аж ахуй </a:t>
          </a:r>
          <a:endParaRPr lang="en-US" sz="1100" kern="1200" dirty="0">
            <a:latin typeface="Times New Roman" pitchFamily="18" charset="0"/>
            <a:cs typeface="Times New Roman" pitchFamily="18" charset="0"/>
          </a:endParaRPr>
        </a:p>
      </dsp:txBody>
      <dsp:txXfrm>
        <a:off x="6329330" y="471204"/>
        <a:ext cx="1186812" cy="810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B173A-14BA-41A9-BADB-B423DA5CE3AE}">
      <dsp:nvSpPr>
        <dsp:cNvPr id="0" name=""/>
        <dsp:cNvSpPr/>
      </dsp:nvSpPr>
      <dsp:spPr>
        <a:xfrm>
          <a:off x="44410" y="688082"/>
          <a:ext cx="1533687" cy="56306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solidFill>
                <a:schemeClr val="tx1"/>
              </a:solidFill>
              <a:latin typeface="Times New Roman" pitchFamily="18" charset="0"/>
              <a:cs typeface="Times New Roman" pitchFamily="18" charset="0"/>
            </a:rPr>
            <a:t>Малын тоог даацад  нийцүүлэх </a:t>
          </a:r>
          <a:endParaRPr lang="en-US" sz="1100" kern="1200" dirty="0">
            <a:solidFill>
              <a:schemeClr val="tx1"/>
            </a:solidFill>
            <a:latin typeface="Times New Roman" pitchFamily="18" charset="0"/>
            <a:cs typeface="Times New Roman" pitchFamily="18" charset="0"/>
          </a:endParaRPr>
        </a:p>
      </dsp:txBody>
      <dsp:txXfrm>
        <a:off x="325943" y="688082"/>
        <a:ext cx="970621" cy="563066"/>
      </dsp:txXfrm>
    </dsp:sp>
    <dsp:sp modelId="{5BFBF2D2-5A52-4597-84AB-0D11DF912A07}">
      <dsp:nvSpPr>
        <dsp:cNvPr id="0" name=""/>
        <dsp:cNvSpPr/>
      </dsp:nvSpPr>
      <dsp:spPr>
        <a:xfrm>
          <a:off x="1494296" y="716797"/>
          <a:ext cx="1596596" cy="556500"/>
        </a:xfrm>
        <a:prstGeom prst="chevron">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solidFill>
                <a:schemeClr val="tx1"/>
              </a:solidFill>
              <a:latin typeface="Times New Roman" pitchFamily="18" charset="0"/>
              <a:cs typeface="Times New Roman" pitchFamily="18" charset="0"/>
            </a:rPr>
            <a:t>Нэг малаас авах ашиг шим өндөр</a:t>
          </a:r>
          <a:endParaRPr lang="en-US" sz="1100" kern="1200" dirty="0">
            <a:solidFill>
              <a:schemeClr val="tx1"/>
            </a:solidFill>
            <a:latin typeface="Times New Roman" pitchFamily="18" charset="0"/>
            <a:cs typeface="Times New Roman" pitchFamily="18" charset="0"/>
          </a:endParaRPr>
        </a:p>
      </dsp:txBody>
      <dsp:txXfrm>
        <a:off x="1772546" y="716797"/>
        <a:ext cx="1040096" cy="556500"/>
      </dsp:txXfrm>
    </dsp:sp>
    <dsp:sp modelId="{D56DE4F6-8239-45A7-8EF4-F507406F414D}">
      <dsp:nvSpPr>
        <dsp:cNvPr id="0" name=""/>
        <dsp:cNvSpPr/>
      </dsp:nvSpPr>
      <dsp:spPr>
        <a:xfrm>
          <a:off x="3001981" y="699087"/>
          <a:ext cx="1454382" cy="591922"/>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solidFill>
                <a:schemeClr val="tx1"/>
              </a:solidFill>
              <a:latin typeface="Times New Roman" pitchFamily="18" charset="0"/>
              <a:cs typeface="Times New Roman" pitchFamily="18" charset="0"/>
            </a:rPr>
            <a:t>Эрүүл, чанартай бэлчээр</a:t>
          </a:r>
          <a:endParaRPr lang="en-US" sz="1100" kern="1200" dirty="0">
            <a:solidFill>
              <a:schemeClr val="tx1"/>
            </a:solidFill>
            <a:latin typeface="Times New Roman" pitchFamily="18" charset="0"/>
            <a:cs typeface="Times New Roman" pitchFamily="18" charset="0"/>
          </a:endParaRPr>
        </a:p>
      </dsp:txBody>
      <dsp:txXfrm>
        <a:off x="3297942" y="699087"/>
        <a:ext cx="862460" cy="591922"/>
      </dsp:txXfrm>
    </dsp:sp>
    <dsp:sp modelId="{C93CFDC4-37CC-4629-B951-335C75D3707A}">
      <dsp:nvSpPr>
        <dsp:cNvPr id="0" name=""/>
        <dsp:cNvSpPr/>
      </dsp:nvSpPr>
      <dsp:spPr>
        <a:xfrm>
          <a:off x="4365501" y="631084"/>
          <a:ext cx="1997604" cy="744660"/>
        </a:xfrm>
        <a:prstGeom prst="chevron">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solidFill>
                <a:srgbClr val="FF0000"/>
              </a:solidFill>
              <a:latin typeface="Times New Roman" pitchFamily="18" charset="0"/>
              <a:cs typeface="Times New Roman" pitchFamily="18" charset="0"/>
            </a:rPr>
            <a:t>Бэлчээрийн бүтээмж, малчны орлого нэмэгдэнэ</a:t>
          </a:r>
          <a:endParaRPr lang="en-US" sz="1100" kern="1200" dirty="0">
            <a:solidFill>
              <a:srgbClr val="FF0000"/>
            </a:solidFill>
            <a:latin typeface="Times New Roman" pitchFamily="18" charset="0"/>
            <a:cs typeface="Times New Roman" pitchFamily="18" charset="0"/>
          </a:endParaRPr>
        </a:p>
      </dsp:txBody>
      <dsp:txXfrm>
        <a:off x="4737831" y="631084"/>
        <a:ext cx="1252944" cy="744660"/>
      </dsp:txXfrm>
    </dsp:sp>
    <dsp:sp modelId="{1E10BD10-4818-4ECE-9B96-A882571ED314}">
      <dsp:nvSpPr>
        <dsp:cNvPr id="0" name=""/>
        <dsp:cNvSpPr/>
      </dsp:nvSpPr>
      <dsp:spPr>
        <a:xfrm>
          <a:off x="6346335" y="617231"/>
          <a:ext cx="1802936" cy="746736"/>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kern="1200" dirty="0" smtClean="0">
              <a:solidFill>
                <a:schemeClr val="tx1"/>
              </a:solidFill>
              <a:latin typeface="Times New Roman" pitchFamily="18" charset="0"/>
              <a:cs typeface="Times New Roman" pitchFamily="18" charset="0"/>
            </a:rPr>
            <a:t>Эрсдэлгүй, өндөр үр ашигтай мал аж ахуй</a:t>
          </a:r>
          <a:endParaRPr lang="en-US" sz="1100" kern="1200" dirty="0">
            <a:solidFill>
              <a:schemeClr val="tx1"/>
            </a:solidFill>
            <a:latin typeface="Times New Roman" pitchFamily="18" charset="0"/>
            <a:cs typeface="Times New Roman" pitchFamily="18" charset="0"/>
          </a:endParaRPr>
        </a:p>
      </dsp:txBody>
      <dsp:txXfrm>
        <a:off x="6719703" y="617231"/>
        <a:ext cx="1056200" cy="7467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0.53542</cdr:x>
      <cdr:y>0.05208</cdr:y>
    </cdr:from>
    <cdr:to>
      <cdr:x>0.53958</cdr:x>
      <cdr:y>0.78819</cdr:y>
    </cdr:to>
    <cdr:cxnSp macro="">
      <cdr:nvCxnSpPr>
        <cdr:cNvPr id="2" name="Straight Connector 1"/>
        <cdr:cNvCxnSpPr/>
      </cdr:nvCxnSpPr>
      <cdr:spPr>
        <a:xfrm xmlns:a="http://schemas.openxmlformats.org/drawingml/2006/main" flipH="1" flipV="1">
          <a:off x="2447925" y="142875"/>
          <a:ext cx="19050" cy="201930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0.05583</cdr:x>
      <cdr:y>0.5195</cdr:y>
    </cdr:from>
    <cdr:to>
      <cdr:x>0.49613</cdr:x>
      <cdr:y>0.62243</cdr:y>
    </cdr:to>
    <cdr:sp macro="" textlink="">
      <cdr:nvSpPr>
        <cdr:cNvPr id="3" name="TextBox 13"/>
        <cdr:cNvSpPr txBox="1"/>
      </cdr:nvSpPr>
      <cdr:spPr>
        <a:xfrm xmlns:a="http://schemas.openxmlformats.org/drawingml/2006/main" rot="1528282">
          <a:off x="454287" y="2917814"/>
          <a:ext cx="3582679" cy="578132"/>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mn-MN" sz="1600" dirty="0" smtClean="0">
              <a:latin typeface="Times New Roman" pitchFamily="18" charset="0"/>
              <a:cs typeface="Times New Roman" pitchFamily="18" charset="0"/>
            </a:rPr>
            <a:t>Бэлчээр ашиглалтын гэрээгүй, малаа</a:t>
          </a:r>
          <a:r>
            <a:rPr lang="mn-MN" sz="1600" baseline="0" dirty="0" smtClean="0">
              <a:latin typeface="Times New Roman" pitchFamily="18" charset="0"/>
              <a:cs typeface="Times New Roman" pitchFamily="18" charset="0"/>
            </a:rPr>
            <a:t> зохицуулалтгүй өсгөх зам</a:t>
          </a:r>
          <a:endParaRPr lang="en-US" sz="1600" dirty="0">
            <a:latin typeface="Times New Roman" pitchFamily="18" charset="0"/>
            <a:cs typeface="Times New Roman" pitchFamily="18" charset="0"/>
          </a:endParaRPr>
        </a:p>
      </cdr:txBody>
    </cdr:sp>
  </cdr:relSizeAnchor>
  <cdr:relSizeAnchor xmlns:cdr="http://schemas.openxmlformats.org/drawingml/2006/chartDrawing">
    <cdr:from>
      <cdr:x>0.70522</cdr:x>
      <cdr:y>0.16386</cdr:y>
    </cdr:from>
    <cdr:to>
      <cdr:x>0.77874</cdr:x>
      <cdr:y>0.86793</cdr:y>
    </cdr:to>
    <cdr:sp macro="" textlink="">
      <cdr:nvSpPr>
        <cdr:cNvPr id="4" name="TextBox 14"/>
        <cdr:cNvSpPr txBox="1"/>
      </cdr:nvSpPr>
      <cdr:spPr>
        <a:xfrm xmlns:a="http://schemas.openxmlformats.org/drawingml/2006/main" rot="18198962">
          <a:off x="4060132" y="2598467"/>
          <a:ext cx="3954517" cy="598236"/>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mn-MN" sz="1600" dirty="0" smtClean="0">
              <a:ln>
                <a:noFill/>
              </a:ln>
              <a:latin typeface="Times New Roman" pitchFamily="18" charset="0"/>
              <a:cs typeface="Times New Roman" pitchFamily="18" charset="0"/>
            </a:rPr>
            <a:t>Бэлчээр ашиглалтын гэрээний дагуу малаа бэлчээрийн  даацад нийцүүлэх  зам</a:t>
          </a:r>
          <a:endParaRPr lang="en-US" sz="1600" dirty="0">
            <a:ln>
              <a:noFill/>
            </a:ln>
            <a:latin typeface="Times New Roman" pitchFamily="18" charset="0"/>
            <a:cs typeface="Times New Roman" pitchFamily="18" charset="0"/>
          </a:endParaRPr>
        </a:p>
      </cdr:txBody>
    </cdr:sp>
  </cdr:relSizeAnchor>
  <cdr:relSizeAnchor xmlns:cdr="http://schemas.openxmlformats.org/drawingml/2006/chartDrawing">
    <cdr:from>
      <cdr:x>0</cdr:x>
      <cdr:y>0</cdr:y>
    </cdr:from>
    <cdr:to>
      <cdr:x>0.00533</cdr:x>
      <cdr:y>0.00889</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0.48673</cdr:x>
      <cdr:y>0.06597</cdr:y>
    </cdr:from>
    <cdr:to>
      <cdr:x>0.53097</cdr:x>
      <cdr:y>0.4359</cdr:y>
    </cdr:to>
    <cdr:sp macro="" textlink="">
      <cdr:nvSpPr>
        <cdr:cNvPr id="6" name="TextBox 1"/>
        <cdr:cNvSpPr txBox="1"/>
      </cdr:nvSpPr>
      <cdr:spPr>
        <a:xfrm xmlns:a="http://schemas.openxmlformats.org/drawingml/2006/main">
          <a:off x="3960440" y="370529"/>
          <a:ext cx="360040" cy="207774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mn-MN" sz="1800" b="1" dirty="0" smtClean="0">
              <a:latin typeface="Times New Roman" pitchFamily="18" charset="0"/>
              <a:cs typeface="Times New Roman" pitchFamily="18" charset="0"/>
            </a:rPr>
            <a:t>Одоогийн байдал</a:t>
          </a:r>
          <a:endParaRPr lang="en-US" sz="1800" b="1" dirty="0">
            <a:latin typeface="Times New Roman" pitchFamily="18" charset="0"/>
            <a:cs typeface="Times New Roman" pitchFamily="18" charset="0"/>
          </a:endParaRPr>
        </a:p>
      </cdr:txBody>
    </cdr:sp>
  </cdr:relSizeAnchor>
  <cdr:relSizeAnchor xmlns:cdr="http://schemas.openxmlformats.org/drawingml/2006/chartDrawing">
    <cdr:from>
      <cdr:x>0.53982</cdr:x>
      <cdr:y>0</cdr:y>
    </cdr:from>
    <cdr:to>
      <cdr:x>0.88496</cdr:x>
      <cdr:y>0.0641</cdr:y>
    </cdr:to>
    <cdr:sp macro="" textlink="">
      <cdr:nvSpPr>
        <cdr:cNvPr id="7" name="TextBox 6"/>
        <cdr:cNvSpPr txBox="1"/>
      </cdr:nvSpPr>
      <cdr:spPr>
        <a:xfrm xmlns:a="http://schemas.openxmlformats.org/drawingml/2006/main">
          <a:off x="4392488" y="0"/>
          <a:ext cx="280831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0.53982</cdr:x>
      <cdr:y>0.92308</cdr:y>
    </cdr:from>
    <cdr:to>
      <cdr:x>0.99115</cdr:x>
      <cdr:y>1</cdr:y>
    </cdr:to>
    <cdr:grpSp>
      <cdr:nvGrpSpPr>
        <cdr:cNvPr id="12" name="Group 11"/>
        <cdr:cNvGrpSpPr/>
      </cdr:nvGrpSpPr>
      <cdr:grpSpPr>
        <a:xfrm xmlns:a="http://schemas.openxmlformats.org/drawingml/2006/main">
          <a:off x="4392464" y="5184593"/>
          <a:ext cx="3672428" cy="432031"/>
          <a:chOff x="2119751" y="-50482627"/>
          <a:chExt cx="93624" cy="3786977"/>
        </a:xfrm>
      </cdr:grpSpPr>
      <cdr:sp macro="" textlink="">
        <cdr:nvSpPr>
          <cdr:cNvPr id="13" name="Chevron 12"/>
          <cdr:cNvSpPr/>
        </cdr:nvSpPr>
        <cdr:spPr>
          <a:xfrm xmlns:a="http://schemas.openxmlformats.org/drawingml/2006/main">
            <a:off x="2119751" y="-50482627"/>
            <a:ext cx="93624" cy="3786977"/>
          </a:xfrm>
          <a:prstGeom xmlns:a="http://schemas.openxmlformats.org/drawingml/2006/main" prst="chevron">
            <a:avLst/>
          </a:prstGeom>
          <a:solidFill xmlns:a="http://schemas.openxmlformats.org/drawingml/2006/main">
            <a:srgbClr val="4BACC6">
              <a:hueOff val="-2483469"/>
              <a:satOff val="9953"/>
              <a:lumOff val="2157"/>
              <a:alphaOff val="0"/>
            </a:srgbClr>
          </a:solidFill>
          <a:ln xmlns:a="http://schemas.openxmlformats.org/drawingml/2006/main" w="25400" cap="flat" cmpd="sng" algn="ctr">
            <a:solidFill>
              <a:sysClr val="window" lastClr="FFFFFF">
                <a:hueOff val="0"/>
                <a:satOff val="0"/>
                <a:lumOff val="0"/>
                <a:alphaOff val="0"/>
              </a:sysClr>
            </a:solidFill>
            <a:prstDash val="solid"/>
          </a:ln>
          <a:effectLst xmlns:a="http://schemas.openxmlformats.org/drawingml/2006/main"/>
        </cdr:spPr>
        <cdr:style>
          <a:lnRef xmlns:a="http://schemas.openxmlformats.org/drawingml/2006/main" idx="2">
            <a:schemeClr val="lt1">
              <a:hueOff val="0"/>
              <a:satOff val="0"/>
              <a:lumOff val="0"/>
              <a:alphaOff val="0"/>
            </a:schemeClr>
          </a:lnRef>
          <a:fillRef xmlns:a="http://schemas.openxmlformats.org/drawingml/2006/main" idx="1">
            <a:schemeClr val="accent5">
              <a:hueOff val="-2483469"/>
              <a:satOff val="9953"/>
              <a:lumOff val="2157"/>
              <a:alphaOff val="0"/>
            </a:schemeClr>
          </a:fillRef>
          <a:effectRef xmlns:a="http://schemas.openxmlformats.org/drawingml/2006/main" idx="0">
            <a:schemeClr val="accent5">
              <a:hueOff val="-2483469"/>
              <a:satOff val="9953"/>
              <a:lumOff val="2157"/>
              <a:alphaOff val="0"/>
            </a:schemeClr>
          </a:effectRef>
          <a:fontRef xmlns:a="http://schemas.openxmlformats.org/drawingml/2006/main" idx="minor">
            <a:schemeClr val="lt1"/>
          </a:fontRef>
        </cdr:style>
      </cdr:sp>
      <cdr:sp macro="" textlink="">
        <cdr:nvSpPr>
          <cdr:cNvPr id="14" name="Chevron 4"/>
          <cdr:cNvSpPr/>
        </cdr:nvSpPr>
        <cdr:spPr>
          <a:xfrm xmlns:a="http://schemas.openxmlformats.org/drawingml/2006/main">
            <a:off x="2126114" y="-50482627"/>
            <a:ext cx="83533" cy="37869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spcFirstLastPara="0" vert="horz" wrap="square" lIns="56007" tIns="18669" rIns="18669" bIns="18669" numCol="1" spcCol="1270" anchor="ctr" anchorCtr="0">
            <a:no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lvl="0" algn="ctr" defTabSz="622300">
              <a:lnSpc>
                <a:spcPct val="90000"/>
              </a:lnSpc>
              <a:spcBef>
                <a:spcPct val="0"/>
              </a:spcBef>
              <a:spcAft>
                <a:spcPct val="35000"/>
              </a:spcAft>
            </a:pPr>
            <a:r>
              <a:rPr lang="mn-MN" sz="1800" b="1" kern="1200" dirty="0" smtClean="0">
                <a:solidFill>
                  <a:sysClr val="windowText" lastClr="000000"/>
                </a:solidFill>
                <a:latin typeface="Times New Roman" pitchFamily="18" charset="0"/>
                <a:cs typeface="Times New Roman" pitchFamily="18" charset="0"/>
              </a:rPr>
              <a:t>МАА-н тогтвортой хөгжил өөд</a:t>
            </a:r>
            <a:endParaRPr lang="en-US" sz="1800" b="1" kern="1200" dirty="0">
              <a:solidFill>
                <a:sysClr val="windowText" lastClr="000000"/>
              </a:solidFill>
              <a:latin typeface="Times New Roman" pitchFamily="18" charset="0"/>
              <a:cs typeface="Times New Roman" pitchFamily="18" charset="0"/>
            </a:endParaRP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30072-7569-4BAB-A6B8-C78F368508C4}" type="datetimeFigureOut">
              <a:rPr lang="en-US" smtClean="0"/>
              <a:t>3/30/2016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23F3C-2C23-4895-AAB3-6B710248FA87}" type="slidenum">
              <a:rPr lang="en-US" smtClean="0"/>
              <a:t>‹#›</a:t>
            </a:fld>
            <a:endParaRPr lang="en-US"/>
          </a:p>
        </p:txBody>
      </p:sp>
    </p:spTree>
    <p:extLst>
      <p:ext uri="{BB962C8B-B14F-4D97-AF65-F5344CB8AC3E}">
        <p14:creationId xmlns:p14="http://schemas.microsoft.com/office/powerpoint/2010/main" val="43659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7B33FF-338F-4D77-BF87-33EE09BA4D2D}"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7B33FF-338F-4D77-BF87-33EE09BA4D2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F6BE0E-E267-4AEC-AC7E-73A6F2C38BA1}"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419066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6BE0E-E267-4AEC-AC7E-73A6F2C38BA1}"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409190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6BE0E-E267-4AEC-AC7E-73A6F2C38BA1}"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234531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6BE0E-E267-4AEC-AC7E-73A6F2C38BA1}"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14809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F6BE0E-E267-4AEC-AC7E-73A6F2C38BA1}"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406314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F6BE0E-E267-4AEC-AC7E-73A6F2C38BA1}"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209712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F6BE0E-E267-4AEC-AC7E-73A6F2C38BA1}"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348241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6BE0E-E267-4AEC-AC7E-73A6F2C38BA1}"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39927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6BE0E-E267-4AEC-AC7E-73A6F2C38BA1}"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216100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6BE0E-E267-4AEC-AC7E-73A6F2C38BA1}"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340972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6BE0E-E267-4AEC-AC7E-73A6F2C38BA1}"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E954B-231A-490E-87F0-214763C36E9F}" type="slidenum">
              <a:rPr lang="en-US" smtClean="0"/>
              <a:t>‹#›</a:t>
            </a:fld>
            <a:endParaRPr lang="en-US"/>
          </a:p>
        </p:txBody>
      </p:sp>
    </p:spTree>
    <p:extLst>
      <p:ext uri="{BB962C8B-B14F-4D97-AF65-F5344CB8AC3E}">
        <p14:creationId xmlns:p14="http://schemas.microsoft.com/office/powerpoint/2010/main" val="77524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6BE0E-E267-4AEC-AC7E-73A6F2C38BA1}" type="datetimeFigureOut">
              <a:rPr lang="en-US" smtClean="0"/>
              <a:t>3/30/2016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E954B-231A-490E-87F0-214763C36E9F}" type="slidenum">
              <a:rPr lang="en-US" smtClean="0"/>
              <a:t>‹#›</a:t>
            </a:fld>
            <a:endParaRPr lang="en-US"/>
          </a:p>
        </p:txBody>
      </p:sp>
    </p:spTree>
    <p:extLst>
      <p:ext uri="{BB962C8B-B14F-4D97-AF65-F5344CB8AC3E}">
        <p14:creationId xmlns:p14="http://schemas.microsoft.com/office/powerpoint/2010/main" val="259362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200400"/>
            <a:ext cx="8763000" cy="1219200"/>
          </a:xfrm>
        </p:spPr>
        <p:txBody>
          <a:bodyPr>
            <a:normAutofit/>
          </a:bodyPr>
          <a:lstStyle/>
          <a:p>
            <a:r>
              <a:rPr lang="mn-MN" sz="3200" b="1" dirty="0">
                <a:solidFill>
                  <a:srgbClr val="0070C0"/>
                </a:solidFill>
                <a:effectLst>
                  <a:outerShdw blurRad="50038" dist="29972" dir="5400000" algn="tl">
                    <a:srgbClr val="000000">
                      <a:alpha val="30000"/>
                    </a:srgbClr>
                  </a:outerShdw>
                </a:effectLst>
                <a:latin typeface="Times New Roman"/>
                <a:ea typeface="Times New Roman"/>
              </a:rPr>
              <a:t>Бэлчээр ашиглалтын гэрээ – мал аж ахуйн тогтвортой хөгжлийг хангах арга зам</a:t>
            </a:r>
            <a:endParaRPr lang="en-US" sz="1400" dirty="0">
              <a:effectLst/>
              <a:latin typeface="Times New Roman"/>
              <a:ea typeface="Times New Roman"/>
            </a:endParaRPr>
          </a:p>
        </p:txBody>
      </p:sp>
      <p:pic>
        <p:nvPicPr>
          <p:cNvPr id="3" name="Picture 1" descr="F:\2015\Zavkhan New Year15\GG-logo (3).png"/>
          <p:cNvPicPr>
            <a:picLocks noChangeAspect="1" noChangeArrowheads="1"/>
          </p:cNvPicPr>
          <p:nvPr/>
        </p:nvPicPr>
        <p:blipFill>
          <a:blip r:embed="rId2" cstate="print"/>
          <a:srcRect/>
          <a:stretch>
            <a:fillRect/>
          </a:stretch>
        </p:blipFill>
        <p:spPr bwMode="auto">
          <a:xfrm>
            <a:off x="2819400" y="85151"/>
            <a:ext cx="3276600" cy="3276600"/>
          </a:xfrm>
          <a:prstGeom prst="rect">
            <a:avLst/>
          </a:prstGeom>
          <a:noFill/>
        </p:spPr>
      </p:pic>
      <p:sp>
        <p:nvSpPr>
          <p:cNvPr id="4" name="Rectangle 3"/>
          <p:cNvSpPr/>
          <p:nvPr/>
        </p:nvSpPr>
        <p:spPr>
          <a:xfrm>
            <a:off x="6477000" y="2667000"/>
            <a:ext cx="1586220" cy="369332"/>
          </a:xfrm>
          <a:prstGeom prst="rect">
            <a:avLst/>
          </a:prstGeom>
        </p:spPr>
        <p:txBody>
          <a:bodyPr wrap="square">
            <a:spAutoFit/>
          </a:bodyPr>
          <a:lstStyle/>
          <a:p>
            <a:pPr algn="r" eaLnBrk="0" hangingPunct="0">
              <a:spcBef>
                <a:spcPct val="50000"/>
              </a:spcBef>
            </a:pPr>
            <a:r>
              <a:rPr lang="mn-MN" b="1" dirty="0" smtClean="0">
                <a:solidFill>
                  <a:schemeClr val="accent3">
                    <a:lumMod val="50000"/>
                  </a:schemeClr>
                </a:solidFill>
                <a:latin typeface="Times New Roman" pitchFamily="18" charset="0"/>
                <a:cs typeface="Times New Roman" pitchFamily="18" charset="0"/>
              </a:rPr>
              <a:t>2016/04/06</a:t>
            </a:r>
            <a:endParaRPr lang="fr-CH" b="1" dirty="0">
              <a:solidFill>
                <a:schemeClr val="accent3">
                  <a:lumMod val="50000"/>
                </a:schemeClr>
              </a:solidFill>
              <a:latin typeface="Times New Roman" pitchFamily="18" charset="0"/>
              <a:cs typeface="Times New Roman" pitchFamily="18" charset="0"/>
            </a:endParaRPr>
          </a:p>
        </p:txBody>
      </p:sp>
      <p:sp>
        <p:nvSpPr>
          <p:cNvPr id="5" name="Subtitle 2"/>
          <p:cNvSpPr>
            <a:spLocks noGrp="1"/>
          </p:cNvSpPr>
          <p:nvPr>
            <p:ph type="subTitle" idx="1"/>
          </p:nvPr>
        </p:nvSpPr>
        <p:spPr>
          <a:xfrm>
            <a:off x="3390900" y="5029200"/>
            <a:ext cx="5257800" cy="961465"/>
          </a:xfrm>
        </p:spPr>
        <p:txBody>
          <a:bodyPr>
            <a:normAutofit/>
          </a:bodyPr>
          <a:lstStyle/>
          <a:p>
            <a:pPr algn="r"/>
            <a:r>
              <a:rPr lang="mn-MN" sz="1800" b="1" dirty="0">
                <a:solidFill>
                  <a:schemeClr val="accent3">
                    <a:lumMod val="50000"/>
                  </a:schemeClr>
                </a:solidFill>
                <a:latin typeface="Times New Roman" pitchFamily="18" charset="0"/>
                <a:cs typeface="Times New Roman" pitchFamily="18" charset="0"/>
              </a:rPr>
              <a:t>Ням-Очирын </a:t>
            </a:r>
            <a:r>
              <a:rPr lang="mn-MN" sz="1800" b="1" dirty="0" smtClean="0">
                <a:solidFill>
                  <a:schemeClr val="accent3">
                    <a:lumMod val="50000"/>
                  </a:schemeClr>
                </a:solidFill>
                <a:latin typeface="Times New Roman" pitchFamily="18" charset="0"/>
                <a:cs typeface="Times New Roman" pitchFamily="18" charset="0"/>
              </a:rPr>
              <a:t>ГАНХУЯГ</a:t>
            </a:r>
          </a:p>
          <a:p>
            <a:pPr algn="r"/>
            <a:r>
              <a:rPr lang="mn-MN" sz="1800" b="1" dirty="0" smtClean="0">
                <a:solidFill>
                  <a:schemeClr val="accent3">
                    <a:lumMod val="50000"/>
                  </a:schemeClr>
                </a:solidFill>
                <a:latin typeface="Times New Roman" pitchFamily="18" charset="0"/>
                <a:cs typeface="Times New Roman" pitchFamily="18" charset="0"/>
              </a:rPr>
              <a:t>Ногоон-Алт төсөл, </a:t>
            </a:r>
            <a:r>
              <a:rPr lang="mn-MN" sz="1800" b="1" dirty="0" smtClean="0">
                <a:solidFill>
                  <a:schemeClr val="accent3">
                    <a:lumMod val="50000"/>
                  </a:schemeClr>
                </a:solidFill>
                <a:latin typeface="Times New Roman" pitchFamily="18" charset="0"/>
                <a:cs typeface="Times New Roman" pitchFamily="18" charset="0"/>
              </a:rPr>
              <a:t>ГХГЗЗГ, МБАНХ </a:t>
            </a:r>
            <a:r>
              <a:rPr lang="mn-MN" sz="1800" b="1" dirty="0" smtClean="0">
                <a:solidFill>
                  <a:schemeClr val="accent3">
                    <a:lumMod val="50000"/>
                  </a:schemeClr>
                </a:solidFill>
                <a:latin typeface="Times New Roman" pitchFamily="18" charset="0"/>
                <a:cs typeface="Times New Roman" pitchFamily="18" charset="0"/>
              </a:rPr>
              <a:t>судлаач</a:t>
            </a:r>
            <a:endParaRPr lang="en-US" sz="1800" dirty="0">
              <a:solidFill>
                <a:schemeClr val="accent3">
                  <a:lumMod val="50000"/>
                </a:schemeClr>
              </a:solidFill>
              <a:latin typeface="Times New Roman" pitchFamily="18" charset="0"/>
              <a:cs typeface="Times New Roman" pitchFamily="18" charset="0"/>
            </a:endParaRPr>
          </a:p>
        </p:txBody>
      </p:sp>
      <p:sp>
        <p:nvSpPr>
          <p:cNvPr id="6" name="Subtitle 2"/>
          <p:cNvSpPr txBox="1">
            <a:spLocks/>
          </p:cNvSpPr>
          <p:nvPr/>
        </p:nvSpPr>
        <p:spPr>
          <a:xfrm>
            <a:off x="3048000" y="6324600"/>
            <a:ext cx="2971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mn-MN" b="1" dirty="0" smtClean="0">
                <a:solidFill>
                  <a:schemeClr val="accent3">
                    <a:lumMod val="50000"/>
                  </a:schemeClr>
                </a:solidFill>
                <a:latin typeface="Times New Roman" pitchFamily="18" charset="0"/>
                <a:cs typeface="Times New Roman" pitchFamily="18" charset="0"/>
              </a:rPr>
              <a:t>Чингис </a:t>
            </a:r>
            <a:r>
              <a:rPr lang="mn-MN" b="1" dirty="0" smtClean="0">
                <a:solidFill>
                  <a:schemeClr val="accent3">
                    <a:lumMod val="50000"/>
                  </a:schemeClr>
                </a:solidFill>
                <a:latin typeface="Times New Roman" pitchFamily="18" charset="0"/>
                <a:cs typeface="Times New Roman" pitchFamily="18" charset="0"/>
              </a:rPr>
              <a:t>хот </a:t>
            </a:r>
            <a:endParaRPr kumimoji="0" lang="en-US" b="0" u="none" strike="noStrike" kern="1200" cap="none" spc="0" normalizeH="0" baseline="0" noProof="0" dirty="0">
              <a:ln>
                <a:noFill/>
              </a:ln>
              <a:solidFill>
                <a:schemeClr val="accent3">
                  <a:lumMod val="50000"/>
                </a:schemeClr>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609914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152400" y="0"/>
            <a:ext cx="8991599" cy="6795363"/>
            <a:chOff x="0" y="192331"/>
            <a:chExt cx="8335645" cy="8006977"/>
          </a:xfrm>
        </p:grpSpPr>
        <p:grpSp>
          <p:nvGrpSpPr>
            <p:cNvPr id="78" name="Group 77"/>
            <p:cNvGrpSpPr>
              <a:grpSpLocks/>
            </p:cNvGrpSpPr>
            <p:nvPr/>
          </p:nvGrpSpPr>
          <p:grpSpPr>
            <a:xfrm>
              <a:off x="0" y="192331"/>
              <a:ext cx="8317401" cy="4582112"/>
              <a:chOff x="0" y="-139512"/>
              <a:chExt cx="4667250" cy="6842964"/>
            </a:xfrm>
          </p:grpSpPr>
          <p:grpSp>
            <p:nvGrpSpPr>
              <p:cNvPr id="96" name="Group 95"/>
              <p:cNvGrpSpPr/>
              <p:nvPr/>
            </p:nvGrpSpPr>
            <p:grpSpPr>
              <a:xfrm>
                <a:off x="0" y="-139512"/>
                <a:ext cx="4657725" cy="6842964"/>
                <a:chOff x="0" y="-139512"/>
                <a:chExt cx="4657725" cy="6842964"/>
              </a:xfrm>
            </p:grpSpPr>
            <p:grpSp>
              <p:nvGrpSpPr>
                <p:cNvPr id="100" name="Group 99"/>
                <p:cNvGrpSpPr/>
                <p:nvPr/>
              </p:nvGrpSpPr>
              <p:grpSpPr>
                <a:xfrm>
                  <a:off x="0" y="-139512"/>
                  <a:ext cx="4657725" cy="6842964"/>
                  <a:chOff x="0" y="-139512"/>
                  <a:chExt cx="4657725" cy="6842964"/>
                </a:xfrm>
              </p:grpSpPr>
              <p:sp>
                <p:nvSpPr>
                  <p:cNvPr id="104" name="Rounded Rectangle 103"/>
                  <p:cNvSpPr/>
                  <p:nvPr/>
                </p:nvSpPr>
                <p:spPr>
                  <a:xfrm>
                    <a:off x="94687" y="-139512"/>
                    <a:ext cx="4391589" cy="634922"/>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ctr">
                      <a:lnSpc>
                        <a:spcPct val="115000"/>
                      </a:lnSpc>
                      <a:spcAft>
                        <a:spcPts val="1000"/>
                      </a:spcAft>
                      <a:buFont typeface="+mj-lt"/>
                      <a:buAutoNum type="arabicPeriod"/>
                    </a:pPr>
                    <a:r>
                      <a:rPr lang="mn-MN" sz="1800" b="1">
                        <a:effectLst/>
                        <a:latin typeface="Times New Roman"/>
                        <a:ea typeface="Calibri"/>
                        <a:cs typeface="Times New Roman"/>
                      </a:rPr>
                      <a:t>Гэрээ байгуулах алхам, дараалал</a:t>
                    </a:r>
                    <a:endParaRPr lang="en-US" sz="1200">
                      <a:effectLst/>
                      <a:latin typeface="Times New Roman"/>
                      <a:ea typeface="Calibri"/>
                      <a:cs typeface="Times New Roman"/>
                    </a:endParaRPr>
                  </a:p>
                </p:txBody>
              </p:sp>
              <p:sp>
                <p:nvSpPr>
                  <p:cNvPr id="105" name="Rounded Rectangle 104"/>
                  <p:cNvSpPr/>
                  <p:nvPr/>
                </p:nvSpPr>
                <p:spPr>
                  <a:xfrm>
                    <a:off x="504825" y="2276475"/>
                    <a:ext cx="3619500" cy="74295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3: Гэрээгээр ашиглах бэлчээрийн хил заагийг гар зургаар тоймлох </a:t>
                    </a:r>
                    <a:endParaRPr lang="en-US" sz="1200">
                      <a:effectLst/>
                      <a:latin typeface="Times New Roman"/>
                      <a:ea typeface="Calibri"/>
                      <a:cs typeface="Times New Roman"/>
                    </a:endParaRPr>
                  </a:p>
                </p:txBody>
              </p:sp>
              <p:sp>
                <p:nvSpPr>
                  <p:cNvPr id="106" name="Rounded Rectangle 105"/>
                  <p:cNvSpPr/>
                  <p:nvPr/>
                </p:nvSpPr>
                <p:spPr>
                  <a:xfrm>
                    <a:off x="504446" y="3109923"/>
                    <a:ext cx="3619500" cy="807893"/>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4: Бэлчээрийн хил заагийг зөвшилцөх хөрш (БАХ, бүлэг, өрх)-ийг тогтоох </a:t>
                    </a:r>
                    <a:endParaRPr lang="en-US" sz="1200">
                      <a:effectLst/>
                      <a:latin typeface="Times New Roman"/>
                      <a:ea typeface="Calibri"/>
                      <a:cs typeface="Times New Roman"/>
                    </a:endParaRPr>
                  </a:p>
                </p:txBody>
              </p:sp>
              <p:sp>
                <p:nvSpPr>
                  <p:cNvPr id="107" name="Rounded Rectangle 106"/>
                  <p:cNvSpPr/>
                  <p:nvPr/>
                </p:nvSpPr>
                <p:spPr>
                  <a:xfrm>
                    <a:off x="504825" y="3981507"/>
                    <a:ext cx="3619500" cy="82860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5: Гэрээгээр ашиглах бэлчээрийн хил заагийг хөрштэй зөвшилцөх</a:t>
                    </a:r>
                    <a:r>
                      <a:rPr lang="en-US" sz="1200">
                        <a:effectLst/>
                        <a:latin typeface="Times New Roman"/>
                        <a:ea typeface="Calibri"/>
                        <a:cs typeface="Times New Roman"/>
                      </a:rPr>
                      <a:t>, </a:t>
                    </a:r>
                    <a:r>
                      <a:rPr lang="mn-MN" sz="1200">
                        <a:effectLst/>
                        <a:latin typeface="Times New Roman"/>
                        <a:ea typeface="Calibri"/>
                        <a:cs typeface="Times New Roman"/>
                      </a:rPr>
                      <a:t>з</a:t>
                    </a:r>
                    <a:r>
                      <a:rPr lang="en-US" sz="1200">
                        <a:effectLst/>
                        <a:latin typeface="Times New Roman"/>
                        <a:ea typeface="Calibri"/>
                        <a:cs typeface="Times New Roman"/>
                      </a:rPr>
                      <a:t>өвшилцлийн үр дүнг гар зурагт тусгах, зөвшилцлийн баталгаа авах</a:t>
                    </a:r>
                  </a:p>
                </p:txBody>
              </p:sp>
              <p:sp>
                <p:nvSpPr>
                  <p:cNvPr id="108" name="Rounded Rectangle 107"/>
                  <p:cNvSpPr/>
                  <p:nvPr/>
                </p:nvSpPr>
                <p:spPr>
                  <a:xfrm>
                    <a:off x="515088" y="4917860"/>
                    <a:ext cx="3619500" cy="1071479"/>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6: Гэрээгээр ашиглах бэлчээрийн газрын төлөв байдлыг тодорхойлж зураглах, бэлчээрийн төлөв байдлын суурь түвшинг тодорхойлж гэрээнд хавсаргах</a:t>
                    </a:r>
                    <a:endParaRPr lang="en-US" sz="1200">
                      <a:effectLst/>
                      <a:latin typeface="Times New Roman"/>
                      <a:ea typeface="Calibri"/>
                      <a:cs typeface="Times New Roman"/>
                    </a:endParaRPr>
                  </a:p>
                </p:txBody>
              </p:sp>
              <p:sp>
                <p:nvSpPr>
                  <p:cNvPr id="109" name="Rounded Rectangle 108"/>
                  <p:cNvSpPr/>
                  <p:nvPr/>
                </p:nvSpPr>
                <p:spPr>
                  <a:xfrm>
                    <a:off x="515464" y="6127559"/>
                    <a:ext cx="3619500" cy="575893"/>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mn-MN" sz="1200" dirty="0" smtClean="0">
                      <a:effectLst/>
                      <a:latin typeface="Times New Roman"/>
                      <a:ea typeface="Calibri"/>
                      <a:cs typeface="Times New Roman"/>
                    </a:endParaRPr>
                  </a:p>
                  <a:p>
                    <a:pPr algn="ctr">
                      <a:lnSpc>
                        <a:spcPct val="115000"/>
                      </a:lnSpc>
                      <a:spcAft>
                        <a:spcPts val="1000"/>
                      </a:spcAft>
                    </a:pPr>
                    <a:r>
                      <a:rPr lang="mn-MN" sz="1200" dirty="0" smtClean="0">
                        <a:effectLst/>
                        <a:latin typeface="Times New Roman"/>
                        <a:ea typeface="Calibri"/>
                        <a:cs typeface="Times New Roman"/>
                      </a:rPr>
                      <a:t>Алхам </a:t>
                    </a:r>
                    <a:r>
                      <a:rPr lang="mn-MN" sz="1200" dirty="0">
                        <a:effectLst/>
                        <a:latin typeface="Times New Roman"/>
                        <a:ea typeface="Calibri"/>
                        <a:cs typeface="Times New Roman"/>
                      </a:rPr>
                      <a:t>7: БИНХ-д хүсэлт гаргах</a:t>
                    </a:r>
                    <a:endParaRPr lang="en-US" sz="1200" dirty="0">
                      <a:effectLst/>
                      <a:latin typeface="Times New Roman"/>
                      <a:ea typeface="Calibri"/>
                      <a:cs typeface="Times New Roman"/>
                    </a:endParaRPr>
                  </a:p>
                  <a:p>
                    <a:pPr algn="ctr">
                      <a:lnSpc>
                        <a:spcPct val="115000"/>
                      </a:lnSpc>
                      <a:spcAft>
                        <a:spcPts val="1000"/>
                      </a:spcAft>
                    </a:pPr>
                    <a:r>
                      <a:rPr lang="en-US" sz="1200" dirty="0">
                        <a:effectLst/>
                        <a:latin typeface="Times New Roman"/>
                        <a:ea typeface="Calibri"/>
                        <a:cs typeface="Times New Roman"/>
                      </a:rPr>
                      <a:t> </a:t>
                    </a:r>
                  </a:p>
                </p:txBody>
              </p:sp>
              <p:sp>
                <p:nvSpPr>
                  <p:cNvPr id="110" name="Curved Right Arrow 109"/>
                  <p:cNvSpPr/>
                  <p:nvPr/>
                </p:nvSpPr>
                <p:spPr>
                  <a:xfrm>
                    <a:off x="0" y="2592683"/>
                    <a:ext cx="445770" cy="1104900"/>
                  </a:xfrm>
                  <a:prstGeom prst="curved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1" name="Curved Left Arrow 110"/>
                  <p:cNvSpPr/>
                  <p:nvPr/>
                </p:nvSpPr>
                <p:spPr>
                  <a:xfrm>
                    <a:off x="4171950" y="3514726"/>
                    <a:ext cx="485775" cy="1152525"/>
                  </a:xfrm>
                  <a:prstGeom prst="curvedLef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Curved Right Arrow 111"/>
                  <p:cNvSpPr/>
                  <p:nvPr/>
                </p:nvSpPr>
                <p:spPr>
                  <a:xfrm>
                    <a:off x="0" y="4274660"/>
                    <a:ext cx="445770" cy="1350400"/>
                  </a:xfrm>
                  <a:prstGeom prst="curved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Curved Left Arrow 112"/>
                  <p:cNvSpPr/>
                  <p:nvPr/>
                </p:nvSpPr>
                <p:spPr>
                  <a:xfrm>
                    <a:off x="4171950" y="5178688"/>
                    <a:ext cx="485775" cy="1455520"/>
                  </a:xfrm>
                  <a:prstGeom prst="curvedLef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1" name="Group 100"/>
                <p:cNvGrpSpPr/>
                <p:nvPr/>
              </p:nvGrpSpPr>
              <p:grpSpPr>
                <a:xfrm>
                  <a:off x="504825" y="694248"/>
                  <a:ext cx="3619500" cy="1430590"/>
                  <a:chOff x="504825" y="694248"/>
                  <a:chExt cx="3619500" cy="1430590"/>
                </a:xfrm>
              </p:grpSpPr>
              <p:sp>
                <p:nvSpPr>
                  <p:cNvPr id="102" name="Rounded Rectangle 101"/>
                  <p:cNvSpPr/>
                  <p:nvPr/>
                </p:nvSpPr>
                <p:spPr>
                  <a:xfrm>
                    <a:off x="504825" y="1453908"/>
                    <a:ext cx="3619500" cy="67093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2: Бүх гишүүдийн хурал хийх </a:t>
                    </a:r>
                    <a:endParaRPr lang="en-US" sz="1200">
                      <a:effectLst/>
                      <a:latin typeface="Times New Roman"/>
                      <a:ea typeface="Calibri"/>
                      <a:cs typeface="Times New Roman"/>
                    </a:endParaRPr>
                  </a:p>
                </p:txBody>
              </p:sp>
              <p:sp>
                <p:nvSpPr>
                  <p:cNvPr id="103" name="Rounded Rectangle 102"/>
                  <p:cNvSpPr/>
                  <p:nvPr/>
                </p:nvSpPr>
                <p:spPr>
                  <a:xfrm>
                    <a:off x="504825" y="694248"/>
                    <a:ext cx="3619500" cy="59530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1: Хэсэг, бүлэг, нөхөрлөл байгуулах,  гишүүнчлэлээ тогтоох</a:t>
                    </a:r>
                    <a:endParaRPr lang="en-US" sz="1200">
                      <a:effectLst/>
                      <a:latin typeface="Times New Roman"/>
                      <a:ea typeface="Calibri"/>
                      <a:cs typeface="Times New Roman"/>
                    </a:endParaRPr>
                  </a:p>
                </p:txBody>
              </p:sp>
            </p:grpSp>
          </p:grpSp>
          <p:grpSp>
            <p:nvGrpSpPr>
              <p:cNvPr id="97" name="Group 96"/>
              <p:cNvGrpSpPr/>
              <p:nvPr/>
            </p:nvGrpSpPr>
            <p:grpSpPr>
              <a:xfrm>
                <a:off x="10692" y="769851"/>
                <a:ext cx="4656558" cy="2127131"/>
                <a:chOff x="10692" y="769851"/>
                <a:chExt cx="4656558" cy="2127131"/>
              </a:xfrm>
            </p:grpSpPr>
            <p:sp>
              <p:nvSpPr>
                <p:cNvPr id="98" name="Curved Right Arrow 97"/>
                <p:cNvSpPr/>
                <p:nvPr/>
              </p:nvSpPr>
              <p:spPr>
                <a:xfrm>
                  <a:off x="10692" y="769851"/>
                  <a:ext cx="445770" cy="1266825"/>
                </a:xfrm>
                <a:prstGeom prst="curved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Curved Left Arrow 98"/>
                <p:cNvSpPr/>
                <p:nvPr/>
              </p:nvSpPr>
              <p:spPr>
                <a:xfrm>
                  <a:off x="4181475" y="1620631"/>
                  <a:ext cx="485775" cy="1276351"/>
                </a:xfrm>
                <a:prstGeom prst="curvedLef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79" name="Group 78"/>
            <p:cNvGrpSpPr>
              <a:grpSpLocks/>
            </p:cNvGrpSpPr>
            <p:nvPr/>
          </p:nvGrpSpPr>
          <p:grpSpPr>
            <a:xfrm>
              <a:off x="61" y="4388817"/>
              <a:ext cx="8335584" cy="3810491"/>
              <a:chOff x="-10655" y="34479"/>
              <a:chExt cx="4677905" cy="5691710"/>
            </a:xfrm>
          </p:grpSpPr>
          <p:grpSp>
            <p:nvGrpSpPr>
              <p:cNvPr id="80" name="Group 79"/>
              <p:cNvGrpSpPr/>
              <p:nvPr/>
            </p:nvGrpSpPr>
            <p:grpSpPr>
              <a:xfrm>
                <a:off x="-10655" y="723646"/>
                <a:ext cx="4677905" cy="5002543"/>
                <a:chOff x="-10655" y="723646"/>
                <a:chExt cx="4677905" cy="5002543"/>
              </a:xfrm>
            </p:grpSpPr>
            <p:grpSp>
              <p:nvGrpSpPr>
                <p:cNvPr id="84" name="Group 83"/>
                <p:cNvGrpSpPr/>
                <p:nvPr/>
              </p:nvGrpSpPr>
              <p:grpSpPr>
                <a:xfrm>
                  <a:off x="-10655" y="1625217"/>
                  <a:ext cx="4677905" cy="4100972"/>
                  <a:chOff x="-10655" y="1625217"/>
                  <a:chExt cx="4677905" cy="4100972"/>
                </a:xfrm>
              </p:grpSpPr>
              <p:sp>
                <p:nvSpPr>
                  <p:cNvPr id="88" name="Rounded Rectangle 87"/>
                  <p:cNvSpPr/>
                  <p:nvPr/>
                </p:nvSpPr>
                <p:spPr>
                  <a:xfrm>
                    <a:off x="504825" y="2419366"/>
                    <a:ext cx="3619500" cy="742950"/>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10: Хэсэг, бүлгийн хүсэлт, БИНХ-ын шийдвэрийг хүлээж авах, хянах</a:t>
                    </a:r>
                    <a:endParaRPr lang="en-US" sz="1200">
                      <a:effectLst/>
                      <a:latin typeface="Times New Roman"/>
                      <a:ea typeface="Calibri"/>
                      <a:cs typeface="Times New Roman"/>
                    </a:endParaRPr>
                  </a:p>
                </p:txBody>
              </p:sp>
              <p:sp>
                <p:nvSpPr>
                  <p:cNvPr id="89" name="Rounded Rectangle 88"/>
                  <p:cNvSpPr/>
                  <p:nvPr/>
                </p:nvSpPr>
                <p:spPr>
                  <a:xfrm>
                    <a:off x="493806" y="3309945"/>
                    <a:ext cx="3619500" cy="714374"/>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11: Газрын даамлын хариуцан гүйцэтгэх хяналт, санал дүгнэлт</a:t>
                    </a:r>
                    <a:endParaRPr lang="en-US" sz="1200">
                      <a:effectLst/>
                      <a:latin typeface="Times New Roman"/>
                      <a:ea typeface="Calibri"/>
                      <a:cs typeface="Times New Roman"/>
                    </a:endParaRPr>
                  </a:p>
                </p:txBody>
              </p:sp>
              <p:sp>
                <p:nvSpPr>
                  <p:cNvPr id="90" name="Rounded Rectangle 89"/>
                  <p:cNvSpPr/>
                  <p:nvPr/>
                </p:nvSpPr>
                <p:spPr>
                  <a:xfrm>
                    <a:off x="504797" y="4144918"/>
                    <a:ext cx="3619500" cy="853646"/>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12: Засаг даргын захирамжийн төсөл боловсруулах, танилцуулахзөвшилцөх</a:t>
                    </a:r>
                    <a:endParaRPr lang="en-US" sz="1200">
                      <a:effectLst/>
                      <a:latin typeface="Times New Roman"/>
                      <a:ea typeface="Calibri"/>
                      <a:cs typeface="Times New Roman"/>
                    </a:endParaRPr>
                  </a:p>
                </p:txBody>
              </p:sp>
              <p:sp>
                <p:nvSpPr>
                  <p:cNvPr id="91" name="Rounded Rectangle 90"/>
                  <p:cNvSpPr/>
                  <p:nvPr/>
                </p:nvSpPr>
                <p:spPr>
                  <a:xfrm>
                    <a:off x="494154" y="5101994"/>
                    <a:ext cx="3619500" cy="62419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13: Бэлчээр ашиглалтын гэрээнд гарын үсэг зурж баталгаажуулах</a:t>
                    </a:r>
                    <a:endParaRPr lang="en-US" sz="1200">
                      <a:effectLst/>
                      <a:latin typeface="Times New Roman"/>
                      <a:ea typeface="Calibri"/>
                      <a:cs typeface="Times New Roman"/>
                    </a:endParaRPr>
                  </a:p>
                </p:txBody>
              </p:sp>
              <p:sp>
                <p:nvSpPr>
                  <p:cNvPr id="92" name="Curved Right Arrow 91"/>
                  <p:cNvSpPr/>
                  <p:nvPr/>
                </p:nvSpPr>
                <p:spPr>
                  <a:xfrm>
                    <a:off x="-10655" y="1625217"/>
                    <a:ext cx="445770" cy="1104899"/>
                  </a:xfrm>
                  <a:prstGeom prst="curvedRightArrow">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Curved Left Arrow 92"/>
                  <p:cNvSpPr/>
                  <p:nvPr/>
                </p:nvSpPr>
                <p:spPr>
                  <a:xfrm>
                    <a:off x="4171103" y="2518805"/>
                    <a:ext cx="485775" cy="1152525"/>
                  </a:xfrm>
                  <a:prstGeom prst="curvedLeftArrow">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Curved Right Arrow 93"/>
                  <p:cNvSpPr/>
                  <p:nvPr/>
                </p:nvSpPr>
                <p:spPr>
                  <a:xfrm>
                    <a:off x="4" y="3443057"/>
                    <a:ext cx="445770" cy="1104901"/>
                  </a:xfrm>
                  <a:prstGeom prst="curvedRightArrow">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Curved Left Arrow 94"/>
                  <p:cNvSpPr/>
                  <p:nvPr/>
                </p:nvSpPr>
                <p:spPr>
                  <a:xfrm>
                    <a:off x="4181475" y="4369177"/>
                    <a:ext cx="485775" cy="1247776"/>
                  </a:xfrm>
                  <a:prstGeom prst="curvedLeftArrow">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5" name="Group 84"/>
                <p:cNvGrpSpPr/>
                <p:nvPr/>
              </p:nvGrpSpPr>
              <p:grpSpPr>
                <a:xfrm>
                  <a:off x="504825" y="723646"/>
                  <a:ext cx="3619849" cy="1548518"/>
                  <a:chOff x="504825" y="723646"/>
                  <a:chExt cx="3619849" cy="1548518"/>
                </a:xfrm>
              </p:grpSpPr>
              <p:sp>
                <p:nvSpPr>
                  <p:cNvPr id="86" name="Rounded Rectangle 85"/>
                  <p:cNvSpPr/>
                  <p:nvPr/>
                </p:nvSpPr>
                <p:spPr>
                  <a:xfrm>
                    <a:off x="505174" y="1446973"/>
                    <a:ext cx="3619500" cy="825191"/>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9: Хэсэг, бүлгийн хүсэлтийг БИНХ-аар хэлэлцэх, шийдвэрийг сумын Засаг даргад хүргүүлэх</a:t>
                    </a:r>
                    <a:endParaRPr lang="en-US" sz="1200">
                      <a:effectLst/>
                      <a:latin typeface="Times New Roman"/>
                      <a:ea typeface="Calibri"/>
                      <a:cs typeface="Times New Roman"/>
                    </a:endParaRPr>
                  </a:p>
                </p:txBody>
              </p:sp>
              <p:sp>
                <p:nvSpPr>
                  <p:cNvPr id="87" name="Rounded Rectangle 86"/>
                  <p:cNvSpPr/>
                  <p:nvPr/>
                </p:nvSpPr>
                <p:spPr>
                  <a:xfrm>
                    <a:off x="504825" y="723646"/>
                    <a:ext cx="3619500" cy="59530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200">
                        <a:effectLst/>
                        <a:latin typeface="Times New Roman"/>
                        <a:ea typeface="Calibri"/>
                        <a:cs typeface="Times New Roman"/>
                      </a:rPr>
                      <a:t>Алхам 8: Хэсэг, бүлгийн хүсэлтийг БИНХ-д хэлэлцүүлэхэд бэлтгэх</a:t>
                    </a:r>
                    <a:endParaRPr lang="en-US" sz="1200">
                      <a:effectLst/>
                      <a:latin typeface="Times New Roman"/>
                      <a:ea typeface="Calibri"/>
                      <a:cs typeface="Times New Roman"/>
                    </a:endParaRPr>
                  </a:p>
                </p:txBody>
              </p:sp>
            </p:grpSp>
          </p:grpSp>
          <p:grpSp>
            <p:nvGrpSpPr>
              <p:cNvPr id="81" name="Group 80"/>
              <p:cNvGrpSpPr/>
              <p:nvPr/>
            </p:nvGrpSpPr>
            <p:grpSpPr>
              <a:xfrm>
                <a:off x="47" y="34479"/>
                <a:ext cx="4667203" cy="2045927"/>
                <a:chOff x="47" y="34479"/>
                <a:chExt cx="4667203" cy="2045927"/>
              </a:xfrm>
            </p:grpSpPr>
            <p:sp>
              <p:nvSpPr>
                <p:cNvPr id="82" name="Curved Right Arrow 81"/>
                <p:cNvSpPr/>
                <p:nvPr/>
              </p:nvSpPr>
              <p:spPr>
                <a:xfrm>
                  <a:off x="47" y="34479"/>
                  <a:ext cx="445770" cy="1128580"/>
                </a:xfrm>
                <a:prstGeom prst="curvedRightArrow">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Curved Left Arrow 82"/>
                <p:cNvSpPr/>
                <p:nvPr/>
              </p:nvSpPr>
              <p:spPr>
                <a:xfrm>
                  <a:off x="4181475" y="804055"/>
                  <a:ext cx="485775" cy="1276351"/>
                </a:xfrm>
                <a:prstGeom prst="curvedLeftArrow">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spTree>
    <p:extLst>
      <p:ext uri="{BB962C8B-B14F-4D97-AF65-F5344CB8AC3E}">
        <p14:creationId xmlns:p14="http://schemas.microsoft.com/office/powerpoint/2010/main" val="527360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style>
          <a:lnRef idx="1">
            <a:schemeClr val="accent1"/>
          </a:lnRef>
          <a:fillRef idx="2">
            <a:schemeClr val="accent1"/>
          </a:fillRef>
          <a:effectRef idx="1">
            <a:schemeClr val="accent1"/>
          </a:effectRef>
          <a:fontRef idx="minor">
            <a:schemeClr val="dk1"/>
          </a:fontRef>
        </p:style>
        <p:txBody>
          <a:bodyPr/>
          <a:lstStyle/>
          <a:p>
            <a:r>
              <a:rPr lang="mn-MN" dirty="0" smtClean="0"/>
              <a:t>Гэрээний хавсралт мэдээллүүд</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mn-MN" dirty="0" smtClean="0"/>
              <a:t>Хавсралт </a:t>
            </a:r>
            <a:r>
              <a:rPr lang="mn-MN" dirty="0"/>
              <a:t>1. Бэлчээр ашиглагч малчдын хэсэг, бүлгийн гишүүн </a:t>
            </a:r>
            <a:r>
              <a:rPr lang="mn-MN" dirty="0" smtClean="0"/>
              <a:t>өрх </a:t>
            </a:r>
            <a:r>
              <a:rPr lang="mn-MN" dirty="0"/>
              <a:t>(гишүүд)-ийн мэдээлэл, </a:t>
            </a:r>
          </a:p>
          <a:p>
            <a:r>
              <a:rPr lang="mn-MN" dirty="0" smtClean="0"/>
              <a:t>Хавсралт </a:t>
            </a:r>
            <a:r>
              <a:rPr lang="mn-MN" dirty="0"/>
              <a:t>2. Гэрээт бэлчээрийн хэмжээ байршил, улирлын хуваарийн зураг</a:t>
            </a:r>
          </a:p>
          <a:p>
            <a:r>
              <a:rPr lang="mn-MN" dirty="0" smtClean="0"/>
              <a:t>Хавсралт </a:t>
            </a:r>
            <a:r>
              <a:rPr lang="mn-MN" dirty="0"/>
              <a:t>3. Бэлчээрийн газрын экологийн чадавхийн зураглал, бэлчээрийн төлөв байдал, шилжилтийн загвар (экологийн бүлгүүдээр</a:t>
            </a:r>
            <a:r>
              <a:rPr lang="mn-MN" dirty="0" smtClean="0"/>
              <a:t>), малын тоо, зохистой ашиглалтын зөвлөмж</a:t>
            </a:r>
            <a:endParaRPr lang="mn-MN" dirty="0"/>
          </a:p>
          <a:p>
            <a:r>
              <a:rPr lang="mn-MN" dirty="0" smtClean="0"/>
              <a:t>Хавсралт </a:t>
            </a:r>
            <a:r>
              <a:rPr lang="mn-MN" dirty="0"/>
              <a:t>4. </a:t>
            </a:r>
            <a:r>
              <a:rPr lang="mn-MN" dirty="0" smtClean="0"/>
              <a:t>Бэлчээрийн төлөв байдлын </a:t>
            </a:r>
            <a:r>
              <a:rPr lang="mn-MN" dirty="0"/>
              <a:t>фото мониторингийн аргаар үнэлсэн суурь мэдээлэл </a:t>
            </a:r>
          </a:p>
          <a:p>
            <a:pPr marL="0" indent="0">
              <a:buNone/>
            </a:pPr>
            <a:endParaRPr lang="en-US" dirty="0"/>
          </a:p>
        </p:txBody>
      </p:sp>
      <p:sp>
        <p:nvSpPr>
          <p:cNvPr id="4" name="Oval 3"/>
          <p:cNvSpPr/>
          <p:nvPr/>
        </p:nvSpPr>
        <p:spPr>
          <a:xfrm>
            <a:off x="838200" y="1143000"/>
            <a:ext cx="7315200" cy="1066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533400" y="2286000"/>
            <a:ext cx="8153400" cy="3352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5856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020762"/>
          </a:xfrm>
        </p:spPr>
        <p:style>
          <a:lnRef idx="2">
            <a:schemeClr val="accent1"/>
          </a:lnRef>
          <a:fillRef idx="1">
            <a:schemeClr val="lt1"/>
          </a:fillRef>
          <a:effectRef idx="0">
            <a:schemeClr val="accent1"/>
          </a:effectRef>
          <a:fontRef idx="minor">
            <a:schemeClr val="dk1"/>
          </a:fontRef>
        </p:style>
        <p:txBody>
          <a:bodyPr>
            <a:normAutofit fontScale="90000"/>
          </a:bodyPr>
          <a:lstStyle/>
          <a:p>
            <a:pPr defTabSz="1482725"/>
            <a:r>
              <a:rPr lang="mn-MN" sz="3600" b="1" dirty="0" smtClean="0">
                <a:solidFill>
                  <a:srgbClr val="0000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Алхам 1: Бүлэг, нөхөрлөл байгуулах,  </a:t>
            </a:r>
            <a:br>
              <a:rPr lang="mn-MN" sz="3600" b="1" dirty="0" smtClean="0">
                <a:solidFill>
                  <a:srgbClr val="0000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br>
            <a:r>
              <a:rPr lang="mn-MN" sz="3600" b="1" dirty="0">
                <a:solidFill>
                  <a:srgbClr val="0000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a:t>
            </a:r>
            <a:r>
              <a:rPr lang="mn-MN" sz="3600" b="1" dirty="0" smtClean="0">
                <a:solidFill>
                  <a:srgbClr val="0000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гишүүнчлэлээ тогтоох</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1037963"/>
              </p:ext>
            </p:extLst>
          </p:nvPr>
        </p:nvGraphicFramePr>
        <p:xfrm>
          <a:off x="152400" y="1447800"/>
          <a:ext cx="8763000" cy="609600"/>
        </p:xfrm>
        <a:graphic>
          <a:graphicData uri="http://schemas.openxmlformats.org/drawingml/2006/table">
            <a:tbl>
              <a:tblPr firstRow="1" firstCol="1" bandRow="1"/>
              <a:tblGrid>
                <a:gridCol w="4025031"/>
                <a:gridCol w="2985369"/>
                <a:gridCol w="1752600"/>
              </a:tblGrid>
              <a:tr h="533400">
                <a:tc>
                  <a:txBody>
                    <a:bodyPr/>
                    <a:lstStyle/>
                    <a:p>
                      <a:pPr marL="0" marR="0" algn="ctr">
                        <a:lnSpc>
                          <a:spcPct val="100000"/>
                        </a:lnSpc>
                        <a:spcBef>
                          <a:spcPts val="0"/>
                        </a:spcBef>
                        <a:spcAft>
                          <a:spcPts val="0"/>
                        </a:spcAft>
                      </a:pPr>
                      <a:r>
                        <a:rPr lang="mn-MN" sz="2000" b="1" dirty="0" smtClean="0">
                          <a:effectLst/>
                          <a:latin typeface="Times New Roman"/>
                          <a:ea typeface="Times New Roman"/>
                          <a:cs typeface="Times New Roman"/>
                        </a:rPr>
                        <a:t>Үйл ажиллагаа</a:t>
                      </a:r>
                      <a:endParaRPr lang="en-US" sz="20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000" b="1" dirty="0">
                          <a:effectLst/>
                          <a:latin typeface="Times New Roman"/>
                          <a:ea typeface="Times New Roman"/>
                          <a:cs typeface="Times New Roman"/>
                        </a:rPr>
                        <a:t>Гарах үр дүн</a:t>
                      </a:r>
                      <a:endParaRPr lang="en-US" sz="20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000" b="1" dirty="0" smtClean="0">
                          <a:effectLst/>
                          <a:latin typeface="Times New Roman"/>
                          <a:ea typeface="Times New Roman"/>
                          <a:cs typeface="Times New Roman"/>
                        </a:rPr>
                        <a:t>Хариуцах эзэн</a:t>
                      </a:r>
                      <a:endParaRPr lang="en-US" sz="20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9516347"/>
              </p:ext>
            </p:extLst>
          </p:nvPr>
        </p:nvGraphicFramePr>
        <p:xfrm>
          <a:off x="152400" y="2209800"/>
          <a:ext cx="8763000" cy="2999801"/>
        </p:xfrm>
        <a:graphic>
          <a:graphicData uri="http://schemas.openxmlformats.org/drawingml/2006/table">
            <a:tbl>
              <a:tblPr firstRow="1" firstCol="1" bandRow="1"/>
              <a:tblGrid>
                <a:gridCol w="4038600"/>
                <a:gridCol w="2971800"/>
                <a:gridCol w="1752600"/>
              </a:tblGrid>
              <a:tr h="2999801">
                <a:tc>
                  <a:txBody>
                    <a:bodyPr/>
                    <a:lstStyle/>
                    <a:p>
                      <a:pPr marL="0" marR="0" lvl="0" indent="0">
                        <a:lnSpc>
                          <a:spcPct val="100000"/>
                        </a:lnSpc>
                        <a:spcBef>
                          <a:spcPts val="0"/>
                        </a:spcBef>
                        <a:spcAft>
                          <a:spcPts val="0"/>
                        </a:spcAft>
                        <a:buFont typeface="Wingdings" pitchFamily="2" charset="2"/>
                        <a:buChar char="q"/>
                        <a:tabLst>
                          <a:tab pos="102870" algn="l"/>
                        </a:tabLst>
                      </a:pPr>
                      <a:r>
                        <a:rPr lang="mn-MN" sz="2000" b="1" dirty="0" smtClean="0">
                          <a:effectLst/>
                          <a:latin typeface="Times New Roman" pitchFamily="18" charset="0"/>
                          <a:ea typeface="Times New Roman"/>
                          <a:cs typeface="Times New Roman" pitchFamily="18" charset="0"/>
                        </a:rPr>
                        <a:t>  Бүлэг</a:t>
                      </a:r>
                      <a:r>
                        <a:rPr lang="en-US" sz="2000" b="1" dirty="0">
                          <a:effectLst/>
                          <a:latin typeface="Times New Roman" pitchFamily="18" charset="0"/>
                          <a:ea typeface="Times New Roman"/>
                          <a:cs typeface="Times New Roman" pitchFamily="18" charset="0"/>
                        </a:rPr>
                        <a:t>/</a:t>
                      </a:r>
                      <a:r>
                        <a:rPr lang="mn-MN" sz="2000" b="1" dirty="0">
                          <a:effectLst/>
                          <a:latin typeface="Times New Roman" pitchFamily="18" charset="0"/>
                          <a:ea typeface="Times New Roman"/>
                          <a:cs typeface="Times New Roman" pitchFamily="18" charset="0"/>
                        </a:rPr>
                        <a:t> нөхөрлөл </a:t>
                      </a:r>
                      <a:r>
                        <a:rPr lang="en-US" sz="2000" b="1" dirty="0">
                          <a:effectLst/>
                          <a:latin typeface="Times New Roman" pitchFamily="18" charset="0"/>
                          <a:ea typeface="Times New Roman"/>
                          <a:cs typeface="Times New Roman" pitchFamily="18" charset="0"/>
                        </a:rPr>
                        <a:t>(</a:t>
                      </a:r>
                      <a:r>
                        <a:rPr lang="mn-MN" sz="2000" b="1" dirty="0">
                          <a:effectLst/>
                          <a:latin typeface="Times New Roman" pitchFamily="18" charset="0"/>
                          <a:ea typeface="Times New Roman"/>
                          <a:cs typeface="Times New Roman" pitchFamily="18" charset="0"/>
                        </a:rPr>
                        <a:t>цаашид бүлэг гэх</a:t>
                      </a:r>
                      <a:r>
                        <a:rPr lang="en-US" sz="2000" b="1" dirty="0">
                          <a:effectLst/>
                          <a:latin typeface="Times New Roman" pitchFamily="18" charset="0"/>
                          <a:ea typeface="Times New Roman"/>
                          <a:cs typeface="Times New Roman" pitchFamily="18" charset="0"/>
                        </a:rPr>
                        <a:t>)</a:t>
                      </a:r>
                      <a:r>
                        <a:rPr lang="mn-MN" sz="2000" b="1" dirty="0">
                          <a:effectLst/>
                          <a:latin typeface="Times New Roman" pitchFamily="18" charset="0"/>
                          <a:ea typeface="Times New Roman"/>
                          <a:cs typeface="Times New Roman" pitchFamily="18" charset="0"/>
                        </a:rPr>
                        <a:t>-ийг малчин өрхүүд сайн дурын үндсэн дээр  үүсгэн байгуулна </a:t>
                      </a:r>
                      <a:endParaRPr lang="en-US" sz="2000" b="1" dirty="0">
                        <a:effectLst/>
                        <a:latin typeface="Times New Roman" pitchFamily="18" charset="0"/>
                        <a:ea typeface="Times New Roman"/>
                        <a:cs typeface="Times New Roman" pitchFamily="18" charset="0"/>
                      </a:endParaRPr>
                    </a:p>
                    <a:p>
                      <a:pPr marL="0" marR="0" lvl="0" indent="0">
                        <a:lnSpc>
                          <a:spcPct val="100000"/>
                        </a:lnSpc>
                        <a:spcBef>
                          <a:spcPts val="0"/>
                        </a:spcBef>
                        <a:spcAft>
                          <a:spcPts val="0"/>
                        </a:spcAft>
                        <a:buFont typeface="Wingdings" pitchFamily="2" charset="2"/>
                        <a:buChar char="q"/>
                        <a:tabLst>
                          <a:tab pos="102870" algn="l"/>
                        </a:tabLst>
                      </a:pPr>
                      <a:r>
                        <a:rPr lang="mn-MN" sz="2000" b="1" dirty="0" smtClean="0">
                          <a:effectLst/>
                          <a:latin typeface="Times New Roman" pitchFamily="18" charset="0"/>
                          <a:ea typeface="Times New Roman"/>
                          <a:cs typeface="Times New Roman" pitchFamily="18" charset="0"/>
                        </a:rPr>
                        <a:t>  Нэг</a:t>
                      </a:r>
                      <a:r>
                        <a:rPr lang="mn-MN" sz="2000" b="1" dirty="0">
                          <a:effectLst/>
                          <a:latin typeface="Times New Roman" pitchFamily="18" charset="0"/>
                          <a:ea typeface="Times New Roman"/>
                          <a:cs typeface="Times New Roman" pitchFamily="18" charset="0"/>
                        </a:rPr>
                        <a:t>, эсвэл хэд хэдэн малчин өрх эхлэн санаачлах, бусадтайгаа зөвшилцөж </a:t>
                      </a:r>
                      <a:r>
                        <a:rPr lang="mn-MN" sz="2000" b="1" dirty="0" smtClean="0">
                          <a:effectLst/>
                          <a:latin typeface="Times New Roman" pitchFamily="18" charset="0"/>
                          <a:ea typeface="Times New Roman"/>
                          <a:cs typeface="Times New Roman" pitchFamily="18" charset="0"/>
                        </a:rPr>
                        <a:t>тохиролцох</a:t>
                      </a:r>
                      <a:endParaRPr lang="en-US" sz="2000" b="1" dirty="0">
                        <a:effectLst/>
                        <a:latin typeface="Times New Roman" pitchFamily="18" charset="0"/>
                        <a:ea typeface="Times New Roman"/>
                        <a:cs typeface="Times New Roman" pitchFamily="18" charset="0"/>
                      </a:endParaRPr>
                    </a:p>
                    <a:p>
                      <a:pPr marL="0" marR="0" lvl="0" indent="0">
                        <a:lnSpc>
                          <a:spcPct val="100000"/>
                        </a:lnSpc>
                        <a:spcBef>
                          <a:spcPts val="0"/>
                        </a:spcBef>
                        <a:spcAft>
                          <a:spcPts val="0"/>
                        </a:spcAft>
                        <a:buFont typeface="Wingdings" pitchFamily="2" charset="2"/>
                        <a:buChar char="q"/>
                        <a:tabLst>
                          <a:tab pos="102870" algn="l"/>
                        </a:tabLst>
                      </a:pPr>
                      <a:r>
                        <a:rPr lang="mn-MN" sz="2000" b="1" dirty="0" smtClean="0">
                          <a:effectLst/>
                          <a:latin typeface="Times New Roman" pitchFamily="18" charset="0"/>
                          <a:ea typeface="Times New Roman"/>
                          <a:cs typeface="Times New Roman" pitchFamily="18" charset="0"/>
                        </a:rPr>
                        <a:t>  Бүлэг </a:t>
                      </a:r>
                      <a:r>
                        <a:rPr lang="mn-MN" sz="2000" b="1" dirty="0">
                          <a:effectLst/>
                          <a:latin typeface="Times New Roman" pitchFamily="18" charset="0"/>
                          <a:ea typeface="Times New Roman"/>
                          <a:cs typeface="Times New Roman" pitchFamily="18" charset="0"/>
                        </a:rPr>
                        <a:t>тухай БАХ, СБАХ-т мэдэгдэх </a:t>
                      </a:r>
                      <a:endParaRPr lang="en-US" sz="2000" b="1"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nSpc>
                          <a:spcPct val="100000"/>
                        </a:lnSpc>
                        <a:spcBef>
                          <a:spcPts val="0"/>
                        </a:spcBef>
                        <a:spcAft>
                          <a:spcPts val="0"/>
                        </a:spcAft>
                        <a:buFont typeface="Wingdings" pitchFamily="2" charset="2"/>
                        <a:buChar char="q"/>
                        <a:tabLst>
                          <a:tab pos="135255" algn="l"/>
                        </a:tabLst>
                      </a:pPr>
                      <a:r>
                        <a:rPr lang="mn-MN" sz="2000" b="1" dirty="0" smtClean="0">
                          <a:solidFill>
                            <a:srgbClr val="000000"/>
                          </a:solidFill>
                          <a:effectLst/>
                          <a:latin typeface="Times New Roman" pitchFamily="18" charset="0"/>
                          <a:ea typeface="Times New Roman"/>
                          <a:cs typeface="Times New Roman" pitchFamily="18" charset="0"/>
                        </a:rPr>
                        <a:t>  Бүлэг </a:t>
                      </a:r>
                      <a:r>
                        <a:rPr lang="mn-MN" sz="2000" b="1" dirty="0">
                          <a:solidFill>
                            <a:srgbClr val="000000"/>
                          </a:solidFill>
                          <a:effectLst/>
                          <a:latin typeface="Times New Roman" pitchFamily="18" charset="0"/>
                          <a:ea typeface="Times New Roman"/>
                          <a:cs typeface="Times New Roman" pitchFamily="18" charset="0"/>
                        </a:rPr>
                        <a:t>байгуулахаар санал нэгдсэн өрхийн хэмжээнд хийсэн зөвшилцөл, тохиролцоо </a:t>
                      </a:r>
                      <a:endParaRPr lang="en-US" sz="2000" b="1" dirty="0">
                        <a:effectLst/>
                        <a:latin typeface="Times New Roman" pitchFamily="18" charset="0"/>
                        <a:ea typeface="Times New Roman"/>
                        <a:cs typeface="Times New Roman" pitchFamily="18" charset="0"/>
                      </a:endParaRPr>
                    </a:p>
                    <a:p>
                      <a:pPr marL="0" marR="0" lvl="0" indent="0">
                        <a:lnSpc>
                          <a:spcPct val="100000"/>
                        </a:lnSpc>
                        <a:spcBef>
                          <a:spcPts val="0"/>
                        </a:spcBef>
                        <a:spcAft>
                          <a:spcPts val="0"/>
                        </a:spcAft>
                        <a:buFont typeface="Wingdings" pitchFamily="2" charset="2"/>
                        <a:buChar char="q"/>
                        <a:tabLst>
                          <a:tab pos="135255" algn="l"/>
                        </a:tabLst>
                      </a:pPr>
                      <a:r>
                        <a:rPr lang="mn-MN" sz="2000" b="1" dirty="0" smtClean="0">
                          <a:solidFill>
                            <a:srgbClr val="000000"/>
                          </a:solidFill>
                          <a:effectLst/>
                          <a:latin typeface="Times New Roman" pitchFamily="18" charset="0"/>
                          <a:ea typeface="Times New Roman"/>
                          <a:cs typeface="Times New Roman" pitchFamily="18" charset="0"/>
                        </a:rPr>
                        <a:t>  БАХ, СБАХ </a:t>
                      </a:r>
                      <a:r>
                        <a:rPr lang="mn-MN" sz="2000" b="1" dirty="0">
                          <a:solidFill>
                            <a:srgbClr val="000000"/>
                          </a:solidFill>
                          <a:effectLst/>
                          <a:latin typeface="Times New Roman" pitchFamily="18" charset="0"/>
                          <a:ea typeface="Times New Roman"/>
                          <a:cs typeface="Times New Roman" pitchFamily="18" charset="0"/>
                        </a:rPr>
                        <a:t>зохих </a:t>
                      </a:r>
                      <a:endParaRPr lang="mn-MN" sz="2000" b="1" dirty="0" smtClean="0">
                        <a:solidFill>
                          <a:srgbClr val="000000"/>
                        </a:solidFill>
                        <a:effectLst/>
                        <a:latin typeface="Times New Roman" pitchFamily="18" charset="0"/>
                        <a:ea typeface="Times New Roman"/>
                        <a:cs typeface="Times New Roman" pitchFamily="18" charset="0"/>
                      </a:endParaRPr>
                    </a:p>
                    <a:p>
                      <a:pPr marL="0" marR="0" lvl="0" indent="0">
                        <a:lnSpc>
                          <a:spcPct val="100000"/>
                        </a:lnSpc>
                        <a:spcBef>
                          <a:spcPts val="0"/>
                        </a:spcBef>
                        <a:spcAft>
                          <a:spcPts val="0"/>
                        </a:spcAft>
                        <a:buFont typeface="Wingdings" pitchFamily="2" charset="2"/>
                        <a:buNone/>
                        <a:tabLst>
                          <a:tab pos="135255" algn="l"/>
                        </a:tabLst>
                      </a:pPr>
                      <a:r>
                        <a:rPr lang="mn-MN" sz="2000" b="1" dirty="0" smtClean="0">
                          <a:solidFill>
                            <a:srgbClr val="000000"/>
                          </a:solidFill>
                          <a:effectLst/>
                          <a:latin typeface="Times New Roman" pitchFamily="18" charset="0"/>
                          <a:ea typeface="Times New Roman"/>
                          <a:cs typeface="Times New Roman" pitchFamily="18" charset="0"/>
                        </a:rPr>
                        <a:t>мэдээлэл </a:t>
                      </a:r>
                    </a:p>
                    <a:p>
                      <a:pPr marL="0" marR="0" lvl="0" indent="0">
                        <a:lnSpc>
                          <a:spcPct val="100000"/>
                        </a:lnSpc>
                        <a:spcBef>
                          <a:spcPts val="0"/>
                        </a:spcBef>
                        <a:spcAft>
                          <a:spcPts val="0"/>
                        </a:spcAft>
                        <a:buFont typeface="Wingdings" pitchFamily="2" charset="2"/>
                        <a:buNone/>
                        <a:tabLst>
                          <a:tab pos="135255" algn="l"/>
                        </a:tabLst>
                      </a:pPr>
                      <a:r>
                        <a:rPr lang="mn-MN" sz="2000" b="1" dirty="0" smtClean="0">
                          <a:solidFill>
                            <a:srgbClr val="000000"/>
                          </a:solidFill>
                          <a:effectLst/>
                          <a:latin typeface="Times New Roman" pitchFamily="18" charset="0"/>
                          <a:ea typeface="Times New Roman"/>
                          <a:cs typeface="Times New Roman" pitchFamily="18" charset="0"/>
                        </a:rPr>
                        <a:t>хүлээн </a:t>
                      </a:r>
                      <a:r>
                        <a:rPr lang="mn-MN" sz="2000" b="1" dirty="0">
                          <a:solidFill>
                            <a:srgbClr val="000000"/>
                          </a:solidFill>
                          <a:effectLst/>
                          <a:latin typeface="Times New Roman" pitchFamily="18" charset="0"/>
                          <a:ea typeface="Times New Roman"/>
                          <a:cs typeface="Times New Roman" pitchFamily="18" charset="0"/>
                        </a:rPr>
                        <a:t>авсан </a:t>
                      </a:r>
                      <a:endParaRPr lang="mn-MN" sz="2000" b="1" dirty="0" smtClean="0">
                        <a:solidFill>
                          <a:srgbClr val="000000"/>
                        </a:solidFill>
                        <a:effectLst/>
                        <a:latin typeface="Times New Roman" pitchFamily="18" charset="0"/>
                        <a:ea typeface="Times New Roman"/>
                        <a:cs typeface="Times New Roman" pitchFamily="18" charset="0"/>
                      </a:endParaRPr>
                    </a:p>
                    <a:p>
                      <a:pPr marL="0" marR="0" lvl="0" indent="0">
                        <a:lnSpc>
                          <a:spcPct val="100000"/>
                        </a:lnSpc>
                        <a:spcBef>
                          <a:spcPts val="0"/>
                        </a:spcBef>
                        <a:spcAft>
                          <a:spcPts val="0"/>
                        </a:spcAft>
                        <a:buFont typeface="Wingdings" pitchFamily="2" charset="2"/>
                        <a:buNone/>
                        <a:tabLst>
                          <a:tab pos="135255" algn="l"/>
                        </a:tabLst>
                      </a:pPr>
                      <a:r>
                        <a:rPr lang="mn-MN" sz="2000" b="1" dirty="0" smtClean="0">
                          <a:solidFill>
                            <a:srgbClr val="000000"/>
                          </a:solidFill>
                          <a:effectLst/>
                          <a:latin typeface="Times New Roman" pitchFamily="18" charset="0"/>
                          <a:ea typeface="Times New Roman"/>
                          <a:cs typeface="Times New Roman" pitchFamily="18" charset="0"/>
                        </a:rPr>
                        <a:t>байх</a:t>
                      </a:r>
                      <a:endParaRPr lang="en-US" sz="2000" b="1"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mn-MN" sz="2000" b="1" dirty="0">
                          <a:effectLst/>
                          <a:latin typeface="Times New Roman" pitchFamily="18" charset="0"/>
                          <a:ea typeface="Times New Roman"/>
                          <a:cs typeface="Times New Roman" pitchFamily="18" charset="0"/>
                        </a:rPr>
                        <a:t>Санаачлагч, санаачлагчид</a:t>
                      </a:r>
                      <a:r>
                        <a:rPr lang="en-US" sz="2000" b="1" dirty="0">
                          <a:effectLst/>
                          <a:latin typeface="Times New Roman" pitchFamily="18" charset="0"/>
                          <a:ea typeface="Times New Roman"/>
                          <a:cs typeface="Times New Roman"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169" name="Picture 11" descr="Description: &amp;KHcy;&amp;ocy;&amp;lcy;&amp;bcy;&amp;ocy;&amp;ocy;&amp;tcy;&amp;ocy;&amp;jcy; &amp;Zcy;&amp;ucy;&amp;rcy;&amp;acy;&amp;gcy;"/>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315200" y="3429000"/>
            <a:ext cx="1455683" cy="152399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53" descr="Description: small rural group decision making templates &amp;zcy;&amp;ucy;&amp;rcy;&amp;gcy;&amp;acy;&amp;ncy; &amp;icy;&amp;lcy;&amp;ecy;&amp;rcy;&amp;tscy;үү&amp;dcy;"/>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5791200" y="3810000"/>
            <a:ext cx="1404938" cy="1399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936918991"/>
              </p:ext>
            </p:extLst>
          </p:nvPr>
        </p:nvGraphicFramePr>
        <p:xfrm>
          <a:off x="152400" y="5334000"/>
          <a:ext cx="8763000" cy="1325880"/>
        </p:xfrm>
        <a:graphic>
          <a:graphicData uri="http://schemas.openxmlformats.org/drawingml/2006/table">
            <a:tbl>
              <a:tblPr firstRow="1" firstCol="1" bandRow="1">
                <a:tableStyleId>{5C22544A-7EE6-4342-B048-85BDC9FD1C3A}</a:tableStyleId>
              </a:tblPr>
              <a:tblGrid>
                <a:gridCol w="4038600"/>
                <a:gridCol w="2971800"/>
                <a:gridCol w="1752600"/>
              </a:tblGrid>
              <a:tr h="1325880">
                <a:tc>
                  <a:txBody>
                    <a:bodyPr/>
                    <a:lstStyle/>
                    <a:p>
                      <a:pPr marL="342900" marR="0" lvl="0" indent="-342900">
                        <a:lnSpc>
                          <a:spcPct val="100000"/>
                        </a:lnSpc>
                        <a:spcBef>
                          <a:spcPts val="0"/>
                        </a:spcBef>
                        <a:spcAft>
                          <a:spcPts val="0"/>
                        </a:spcAft>
                        <a:buFont typeface="Wingdings" pitchFamily="2" charset="2"/>
                        <a:buChar char="q"/>
                        <a:tabLst>
                          <a:tab pos="102870" algn="l"/>
                        </a:tabLst>
                      </a:pPr>
                      <a:r>
                        <a:rPr lang="mn-MN" sz="2000" b="1" dirty="0">
                          <a:solidFill>
                            <a:schemeClr val="tx1"/>
                          </a:solidFill>
                          <a:effectLst/>
                          <a:latin typeface="Times New Roman" pitchFamily="18" charset="0"/>
                          <a:cs typeface="Times New Roman" pitchFamily="18" charset="0"/>
                        </a:rPr>
                        <a:t>Бүлэг үүсгэн байгуулах хурал хийх</a:t>
                      </a:r>
                      <a:endParaRPr lang="en-US" sz="2000" b="1" dirty="0">
                        <a:solidFill>
                          <a:schemeClr val="tx1"/>
                        </a:solidFill>
                        <a:effectLst/>
                        <a:latin typeface="Times New Roman" pitchFamily="18" charset="0"/>
                        <a:cs typeface="Times New Roman" pitchFamily="18" charset="0"/>
                      </a:endParaRPr>
                    </a:p>
                    <a:p>
                      <a:pPr marL="342900" marR="0" lvl="0" indent="-342900">
                        <a:lnSpc>
                          <a:spcPct val="100000"/>
                        </a:lnSpc>
                        <a:spcBef>
                          <a:spcPts val="0"/>
                        </a:spcBef>
                        <a:spcAft>
                          <a:spcPts val="0"/>
                        </a:spcAft>
                        <a:buFont typeface="Wingdings" pitchFamily="2" charset="2"/>
                        <a:buChar char="q"/>
                        <a:tabLst>
                          <a:tab pos="102870" algn="l"/>
                        </a:tabLst>
                      </a:pPr>
                      <a:r>
                        <a:rPr lang="mn-MN" sz="2000" b="1" dirty="0">
                          <a:solidFill>
                            <a:schemeClr val="tx1"/>
                          </a:solidFill>
                          <a:effectLst/>
                          <a:latin typeface="Times New Roman" pitchFamily="18" charset="0"/>
                          <a:cs typeface="Times New Roman" pitchFamily="18" charset="0"/>
                        </a:rPr>
                        <a:t>Бүлгийн гишүүнчлэлийг албан ёсоор тогтоох</a:t>
                      </a:r>
                      <a:endParaRPr lang="en-US" sz="2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8738" marR="0" indent="0">
                        <a:lnSpc>
                          <a:spcPct val="100000"/>
                        </a:lnSpc>
                        <a:spcBef>
                          <a:spcPts val="0"/>
                        </a:spcBef>
                        <a:spcAft>
                          <a:spcPts val="0"/>
                        </a:spcAft>
                        <a:tabLst>
                          <a:tab pos="109220" algn="l"/>
                        </a:tabLst>
                      </a:pPr>
                      <a:r>
                        <a:rPr lang="mn-MN" sz="2000" b="1" dirty="0">
                          <a:solidFill>
                            <a:schemeClr val="tx1"/>
                          </a:solidFill>
                          <a:effectLst/>
                          <a:latin typeface="Times New Roman" pitchFamily="18" charset="0"/>
                          <a:cs typeface="Times New Roman" pitchFamily="18" charset="0"/>
                        </a:rPr>
                        <a:t>Үүсгэн байгуулагчдын хурлын тэмдэглэл</a:t>
                      </a:r>
                      <a:endParaRPr lang="en-US" sz="2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mn-MN" sz="2000" b="1" dirty="0">
                          <a:solidFill>
                            <a:schemeClr val="tx1"/>
                          </a:solidFill>
                          <a:effectLst/>
                          <a:latin typeface="Times New Roman" pitchFamily="18" charset="0"/>
                          <a:cs typeface="Times New Roman" pitchFamily="18" charset="0"/>
                        </a:rPr>
                        <a:t>Санаачлагч, санаачлагчид</a:t>
                      </a:r>
                      <a:endParaRPr lang="en-US" sz="2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445636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200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1000"/>
                                  </p:stCondLst>
                                  <p:childTnLst>
                                    <p:set>
                                      <p:cBhvr>
                                        <p:cTn id="20" dur="1" fill="hold">
                                          <p:stCondLst>
                                            <p:cond delay="0"/>
                                          </p:stCondLst>
                                        </p:cTn>
                                        <p:tgtEl>
                                          <p:spTgt spid="7170"/>
                                        </p:tgtEl>
                                        <p:attrNameLst>
                                          <p:attrName>style.visibility</p:attrName>
                                        </p:attrNameLst>
                                      </p:cBhvr>
                                      <p:to>
                                        <p:strVal val="visible"/>
                                      </p:to>
                                    </p:set>
                                    <p:animEffect transition="in" filter="barn(inVertical)">
                                      <p:cBhvr>
                                        <p:cTn id="21" dur="1000"/>
                                        <p:tgtEl>
                                          <p:spTgt spid="717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1000"/>
                                  </p:stCondLst>
                                  <p:childTnLst>
                                    <p:set>
                                      <p:cBhvr>
                                        <p:cTn id="25" dur="1" fill="hold">
                                          <p:stCondLst>
                                            <p:cond delay="0"/>
                                          </p:stCondLst>
                                        </p:cTn>
                                        <p:tgtEl>
                                          <p:spTgt spid="7169"/>
                                        </p:tgtEl>
                                        <p:attrNameLst>
                                          <p:attrName>style.visibility</p:attrName>
                                        </p:attrNameLst>
                                      </p:cBhvr>
                                      <p:to>
                                        <p:strVal val="visible"/>
                                      </p:to>
                                    </p:set>
                                    <p:animEffect transition="in" filter="barn(inVertical)">
                                      <p:cBhvr>
                                        <p:cTn id="26" dur="1000"/>
                                        <p:tgtEl>
                                          <p:spTgt spid="71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40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mn-MN" b="1" i="1" dirty="0"/>
              <a:t> </a:t>
            </a:r>
            <a:r>
              <a:rPr lang="en-US" dirty="0"/>
              <a:t/>
            </a:r>
            <a:br>
              <a:rPr lang="en-US" dirty="0"/>
            </a:br>
            <a:r>
              <a:rPr lang="mn-MN" sz="4000" b="1" dirty="0">
                <a:effectLst>
                  <a:outerShdw blurRad="38100" dist="38100" dir="2700000" algn="tl">
                    <a:srgbClr val="000000">
                      <a:alpha val="43137"/>
                    </a:srgbClr>
                  </a:outerShdw>
                </a:effectLst>
                <a:latin typeface="Times New Roman" pitchFamily="18" charset="0"/>
                <a:cs typeface="Times New Roman" pitchFamily="18" charset="0"/>
              </a:rPr>
              <a:t>Алхам 2: Бүх гишүүдийн хурал хийх</a:t>
            </a:r>
            <a:r>
              <a:rPr lang="en-US" b="1" dirty="0">
                <a:effectLst>
                  <a:outerShdw blurRad="38100" dist="38100" dir="2700000" algn="tl">
                    <a:srgbClr val="000000">
                      <a:alpha val="43137"/>
                    </a:srgbClr>
                  </a:outerShdw>
                </a:effectLst>
                <a:latin typeface="Times New Roman" pitchFamily="18" charset="0"/>
                <a:cs typeface="Times New Roman" pitchFamily="18" charset="0"/>
              </a:rPr>
              <a:t/>
            </a:r>
            <a:br>
              <a:rPr lang="en-US" b="1" dirty="0">
                <a:effectLst>
                  <a:outerShdw blurRad="38100" dist="38100" dir="2700000" algn="tl">
                    <a:srgbClr val="000000">
                      <a:alpha val="43137"/>
                    </a:srgbClr>
                  </a:outerShdw>
                </a:effectLst>
                <a:latin typeface="Times New Roman" pitchFamily="18" charset="0"/>
                <a:cs typeface="Times New Roman" pitchFamily="18" charset="0"/>
              </a:rPr>
            </a:b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161985"/>
              </p:ext>
            </p:extLst>
          </p:nvPr>
        </p:nvGraphicFramePr>
        <p:xfrm>
          <a:off x="304801" y="2209800"/>
          <a:ext cx="8762999" cy="2895600"/>
        </p:xfrm>
        <a:graphic>
          <a:graphicData uri="http://schemas.openxmlformats.org/drawingml/2006/table">
            <a:tbl>
              <a:tblPr firstRow="1" firstCol="1" bandRow="1">
                <a:tableStyleId>{5C22544A-7EE6-4342-B048-85BDC9FD1C3A}</a:tableStyleId>
              </a:tblPr>
              <a:tblGrid>
                <a:gridCol w="4038599"/>
                <a:gridCol w="2971800"/>
                <a:gridCol w="1752600"/>
              </a:tblGrid>
              <a:tr h="2895600">
                <a:tc>
                  <a:txBody>
                    <a:bodyPr/>
                    <a:lstStyle/>
                    <a:p>
                      <a:pPr marL="0" marR="0" lvl="0" indent="0">
                        <a:lnSpc>
                          <a:spcPct val="100000"/>
                        </a:lnSpc>
                        <a:spcBef>
                          <a:spcPts val="0"/>
                        </a:spcBef>
                        <a:spcAft>
                          <a:spcPts val="0"/>
                        </a:spcAft>
                        <a:buFont typeface="Wingdings" pitchFamily="2" charset="2"/>
                        <a:buChar char="q"/>
                        <a:tabLst>
                          <a:tab pos="147320" algn="l"/>
                        </a:tabLst>
                      </a:pPr>
                      <a:r>
                        <a:rPr lang="mn-MN" sz="2000" smtClean="0">
                          <a:solidFill>
                            <a:schemeClr val="tx1"/>
                          </a:solidFill>
                          <a:effectLst/>
                          <a:latin typeface="Times New Roman" pitchFamily="18" charset="0"/>
                          <a:cs typeface="Times New Roman" pitchFamily="18" charset="0"/>
                        </a:rPr>
                        <a:t>  Нийтлэг </a:t>
                      </a:r>
                      <a:r>
                        <a:rPr lang="mn-MN" sz="2000" dirty="0">
                          <a:solidFill>
                            <a:schemeClr val="tx1"/>
                          </a:solidFill>
                          <a:effectLst/>
                          <a:latin typeface="Times New Roman" pitchFamily="18" charset="0"/>
                          <a:cs typeface="Times New Roman" pitchFamily="18" charset="0"/>
                        </a:rPr>
                        <a:t>мөрдөгдөх дүрэм, ус, бэлчээр ашиглах журам болон дундын сангийн дүрмийг хэлэлцэж батлах </a:t>
                      </a:r>
                      <a:endParaRPr lang="en-US" sz="20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47320" algn="l"/>
                        </a:tabLst>
                      </a:pPr>
                      <a:r>
                        <a:rPr lang="mn-MN" sz="2000" smtClean="0">
                          <a:solidFill>
                            <a:schemeClr val="tx1"/>
                          </a:solidFill>
                          <a:effectLst/>
                          <a:latin typeface="Times New Roman" pitchFamily="18" charset="0"/>
                          <a:cs typeface="Times New Roman" pitchFamily="18" charset="0"/>
                        </a:rPr>
                        <a:t>  Ахлагч </a:t>
                      </a:r>
                      <a:r>
                        <a:rPr lang="mn-MN" sz="2000" dirty="0">
                          <a:solidFill>
                            <a:schemeClr val="tx1"/>
                          </a:solidFill>
                          <a:effectLst/>
                          <a:latin typeface="Times New Roman" pitchFamily="18" charset="0"/>
                          <a:cs typeface="Times New Roman" pitchFamily="18" charset="0"/>
                        </a:rPr>
                        <a:t>сонгох</a:t>
                      </a:r>
                      <a:endParaRPr lang="en-US" sz="20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47320" algn="l"/>
                        </a:tabLst>
                      </a:pPr>
                      <a:r>
                        <a:rPr lang="mn-MN" sz="2000" smtClean="0">
                          <a:solidFill>
                            <a:schemeClr val="tx1"/>
                          </a:solidFill>
                          <a:effectLst/>
                          <a:latin typeface="Times New Roman" pitchFamily="18" charset="0"/>
                          <a:cs typeface="Times New Roman" pitchFamily="18" charset="0"/>
                        </a:rPr>
                        <a:t>  Нөхөрлөл </a:t>
                      </a:r>
                      <a:r>
                        <a:rPr lang="mn-MN" sz="2000" dirty="0">
                          <a:solidFill>
                            <a:schemeClr val="tx1"/>
                          </a:solidFill>
                          <a:effectLst/>
                          <a:latin typeface="Times New Roman" pitchFamily="18" charset="0"/>
                          <a:cs typeface="Times New Roman" pitchFamily="18" charset="0"/>
                        </a:rPr>
                        <a:t>байгуулах бол гишүүд хамтран ажиллах гэрээ байгуулах</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Char char=""/>
                        <a:tabLst>
                          <a:tab pos="109220" algn="l"/>
                        </a:tabLst>
                      </a:pPr>
                      <a:r>
                        <a:rPr lang="mn-MN" sz="2000" dirty="0" smtClean="0">
                          <a:solidFill>
                            <a:schemeClr val="tx1"/>
                          </a:solidFill>
                          <a:effectLst/>
                          <a:latin typeface="Times New Roman" pitchFamily="18" charset="0"/>
                          <a:cs typeface="Times New Roman" pitchFamily="18" charset="0"/>
                        </a:rPr>
                        <a:t>  Бүлгийн </a:t>
                      </a:r>
                      <a:r>
                        <a:rPr lang="mn-MN" sz="2000" dirty="0">
                          <a:solidFill>
                            <a:schemeClr val="tx1"/>
                          </a:solidFill>
                          <a:effectLst/>
                          <a:latin typeface="Times New Roman" pitchFamily="18" charset="0"/>
                          <a:cs typeface="Times New Roman" pitchFamily="18" charset="0"/>
                        </a:rPr>
                        <a:t>дүрэм, ус, бэлчээр ашиглах журам, дундын сангийн дүрмийг хэлэлцэж батласан, ахлагч сонгосон шийдвэр</a:t>
                      </a:r>
                      <a:endParaRPr lang="en-US" sz="20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Symbol"/>
                        <a:buChar char=""/>
                        <a:tabLst>
                          <a:tab pos="109220" algn="l"/>
                        </a:tabLst>
                      </a:pPr>
                      <a:r>
                        <a:rPr lang="mn-MN" sz="2000" dirty="0" smtClean="0">
                          <a:solidFill>
                            <a:schemeClr val="tx1"/>
                          </a:solidFill>
                          <a:effectLst/>
                          <a:latin typeface="Times New Roman" pitchFamily="18" charset="0"/>
                          <a:cs typeface="Times New Roman" pitchFamily="18" charset="0"/>
                        </a:rPr>
                        <a:t>  Нөхөрлөлийн </a:t>
                      </a:r>
                      <a:r>
                        <a:rPr lang="mn-MN" sz="2000" dirty="0">
                          <a:solidFill>
                            <a:schemeClr val="tx1"/>
                          </a:solidFill>
                          <a:effectLst/>
                          <a:latin typeface="Times New Roman" pitchFamily="18" charset="0"/>
                          <a:cs typeface="Times New Roman" pitchFamily="18" charset="0"/>
                        </a:rPr>
                        <a:t>гишүүд  хамтран ажиллах </a:t>
                      </a:r>
                      <a:r>
                        <a:rPr lang="mn-MN" sz="2000" dirty="0" smtClean="0">
                          <a:solidFill>
                            <a:schemeClr val="tx1"/>
                          </a:solidFill>
                          <a:effectLst/>
                          <a:latin typeface="Times New Roman" pitchFamily="18" charset="0"/>
                          <a:cs typeface="Times New Roman" pitchFamily="18" charset="0"/>
                        </a:rPr>
                        <a:t>гэрээ*</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Char char=""/>
                        <a:tabLst>
                          <a:tab pos="0" algn="l"/>
                          <a:tab pos="120650" algn="l"/>
                        </a:tabLst>
                      </a:pPr>
                      <a:r>
                        <a:rPr lang="mn-MN" sz="2000" smtClean="0">
                          <a:solidFill>
                            <a:schemeClr val="tx1"/>
                          </a:solidFill>
                          <a:effectLst/>
                          <a:latin typeface="Times New Roman" pitchFamily="18" charset="0"/>
                          <a:cs typeface="Times New Roman" pitchFamily="18" charset="0"/>
                        </a:rPr>
                        <a:t>  Үүсгэн </a:t>
                      </a:r>
                      <a:r>
                        <a:rPr lang="mn-MN" sz="2000" dirty="0">
                          <a:solidFill>
                            <a:schemeClr val="tx1"/>
                          </a:solidFill>
                          <a:effectLst/>
                          <a:latin typeface="Times New Roman" pitchFamily="18" charset="0"/>
                          <a:cs typeface="Times New Roman" pitchFamily="18" charset="0"/>
                        </a:rPr>
                        <a:t>байгуулагчид</a:t>
                      </a:r>
                      <a:endParaRPr lang="en-US" sz="20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Symbol"/>
                        <a:buChar char=""/>
                        <a:tabLst>
                          <a:tab pos="0" algn="l"/>
                          <a:tab pos="120650" algn="l"/>
                        </a:tabLst>
                      </a:pPr>
                      <a:r>
                        <a:rPr lang="mn-MN" sz="2000" smtClean="0">
                          <a:solidFill>
                            <a:schemeClr val="tx1"/>
                          </a:solidFill>
                          <a:effectLst/>
                          <a:latin typeface="Times New Roman" pitchFamily="18" charset="0"/>
                          <a:cs typeface="Times New Roman" pitchFamily="18" charset="0"/>
                        </a:rPr>
                        <a:t>  Ахлагч</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193" name="Picture 10" descr="Description: http://www.metod-kopilka.ru/images/doc/61/62366/2/img24.jp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l="36681" t="55196" r="25935" b="24245"/>
          <a:stretch>
            <a:fillRect/>
          </a:stretch>
        </p:blipFill>
        <p:spPr bwMode="auto">
          <a:xfrm>
            <a:off x="7391400" y="3657600"/>
            <a:ext cx="1600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1652588" y="318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304800" y="5486400"/>
            <a:ext cx="87463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pPr>
            <a:r>
              <a:rPr kumimoji="0" lang="mn-MN"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Нөхөрлөл байгуулахад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Байгаль</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орчин</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аялал</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жуулчлалын</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сайдын</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2010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оны</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А-250 </a:t>
            </a:r>
            <a:endParaRPr kumimoji="0" lang="mn-M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дугаар</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тушаалын</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дүгээр</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хавсралт</a:t>
            </a:r>
            <a:r>
              <a:rPr kumimoji="0" lang="mn-M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аар батлагдсан </a:t>
            </a:r>
            <a:r>
              <a:rPr kumimoji="0" lang="mn-MN"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Байгалийн</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тодорхой</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төрлийн</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mn-M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баялгийг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хариуцан</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хамгаалах</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mn-M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ашиглах</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эзэмших</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иргэдийн</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нөхөрлөлийн</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баримтлах</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mn-M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журам</a:t>
            </a:r>
            <a:r>
              <a:rPr kumimoji="0" lang="mn-M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”-ыг мөрдөнө</a:t>
            </a:r>
            <a:endParaRPr kumimoji="0" lang="mn-MN"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43337482"/>
              </p:ext>
            </p:extLst>
          </p:nvPr>
        </p:nvGraphicFramePr>
        <p:xfrm>
          <a:off x="304800" y="1174532"/>
          <a:ext cx="8763000" cy="731520"/>
        </p:xfrm>
        <a:graphic>
          <a:graphicData uri="http://schemas.openxmlformats.org/drawingml/2006/table">
            <a:tbl>
              <a:tblPr firstRow="1" firstCol="1" bandRow="1"/>
              <a:tblGrid>
                <a:gridCol w="4025031"/>
                <a:gridCol w="2985369"/>
                <a:gridCol w="1752600"/>
              </a:tblGrid>
              <a:tr h="380999">
                <a:tc>
                  <a:txBody>
                    <a:bodyPr/>
                    <a:lstStyle/>
                    <a:p>
                      <a:pPr marL="0" marR="0" algn="ctr">
                        <a:lnSpc>
                          <a:spcPct val="100000"/>
                        </a:lnSpc>
                        <a:spcBef>
                          <a:spcPts val="0"/>
                        </a:spcBef>
                        <a:spcAft>
                          <a:spcPts val="0"/>
                        </a:spcAft>
                      </a:pPr>
                      <a:r>
                        <a:rPr lang="mn-MN" sz="2400" b="1" dirty="0">
                          <a:effectLst/>
                          <a:latin typeface="Times New Roman"/>
                          <a:ea typeface="Times New Roman"/>
                          <a:cs typeface="Times New Roman"/>
                        </a:rPr>
                        <a:t>Үйл ажиллагаа</a:t>
                      </a:r>
                      <a:endParaRPr lang="en-US" sz="24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400" b="1" dirty="0">
                          <a:effectLst/>
                          <a:latin typeface="Times New Roman"/>
                          <a:ea typeface="Times New Roman"/>
                          <a:cs typeface="Times New Roman"/>
                        </a:rPr>
                        <a:t>Гарах үр дүн</a:t>
                      </a:r>
                      <a:endParaRPr lang="en-US" sz="24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400" b="1" dirty="0">
                          <a:effectLst/>
                          <a:latin typeface="Times New Roman"/>
                          <a:ea typeface="Times New Roman"/>
                          <a:cs typeface="Times New Roman"/>
                        </a:rPr>
                        <a:t>Хариуцах эзэн</a:t>
                      </a:r>
                      <a:endParaRPr lang="en-US" sz="24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48853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ppt_x</p:attrName>
                                        </p:attrNameLst>
                                      </p:cBhvr>
                                      <p:tavLst>
                                        <p:tav tm="0">
                                          <p:val>
                                            <p:strVal val="#ppt_x"/>
                                          </p:val>
                                        </p:tav>
                                        <p:tav tm="100000">
                                          <p:val>
                                            <p:strVal val="#ppt_x"/>
                                          </p:val>
                                        </p:tav>
                                      </p:tavLst>
                                    </p:anim>
                                    <p:anim calcmode="lin" valueType="num">
                                      <p:cBhvr>
                                        <p:cTn id="18"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81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2">
            <a:schemeClr val="accent1"/>
          </a:lnRef>
          <a:fillRef idx="1">
            <a:schemeClr val="lt1"/>
          </a:fillRef>
          <a:effectRef idx="0">
            <a:schemeClr val="accent1"/>
          </a:effectRef>
          <a:fontRef idx="minor">
            <a:schemeClr val="dk1"/>
          </a:fontRef>
        </p:style>
        <p:txBody>
          <a:bodyPr>
            <a:noAutofit/>
          </a:bodyPr>
          <a:lstStyle/>
          <a:p>
            <a:pPr marL="1712913" marR="0" indent="-1712913">
              <a:spcBef>
                <a:spcPts val="0"/>
              </a:spcBef>
              <a:spcAft>
                <a:spcPts val="0"/>
              </a:spcAft>
            </a:pPr>
            <a:r>
              <a:rPr lang="mn-MN" sz="31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Алхам 3: Гэрээгээр ашиглах бэлчээрийн хил заагийг гар зургаар тоймлох</a:t>
            </a:r>
            <a:endParaRPr lang="en-US" sz="3100" dirty="0">
              <a:effectLst>
                <a:outerShdw blurRad="38100" dist="38100" dir="2700000" algn="tl">
                  <a:srgbClr val="000000">
                    <a:alpha val="43137"/>
                  </a:srgbClr>
                </a:outerShdw>
              </a:effectLst>
              <a:ea typeface="Times New Roman"/>
              <a:cs typeface="Times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1992647"/>
              </p:ext>
            </p:extLst>
          </p:nvPr>
        </p:nvGraphicFramePr>
        <p:xfrm>
          <a:off x="266700" y="2133600"/>
          <a:ext cx="8724900" cy="3722172"/>
        </p:xfrm>
        <a:graphic>
          <a:graphicData uri="http://schemas.openxmlformats.org/drawingml/2006/table">
            <a:tbl>
              <a:tblPr firstRow="1" firstCol="1" bandRow="1">
                <a:tableStyleId>{5C22544A-7EE6-4342-B048-85BDC9FD1C3A}</a:tableStyleId>
              </a:tblPr>
              <a:tblGrid>
                <a:gridCol w="4533900"/>
                <a:gridCol w="2590800"/>
                <a:gridCol w="1600200"/>
              </a:tblGrid>
              <a:tr h="3722172">
                <a:tc>
                  <a:txBody>
                    <a:bodyPr/>
                    <a:lstStyle/>
                    <a:p>
                      <a:pPr marL="0" marR="0" lvl="0" indent="0">
                        <a:lnSpc>
                          <a:spcPct val="100000"/>
                        </a:lnSpc>
                        <a:spcBef>
                          <a:spcPts val="0"/>
                        </a:spcBef>
                        <a:spcAft>
                          <a:spcPts val="0"/>
                        </a:spcAft>
                        <a:buFont typeface="Wingdings" pitchFamily="2" charset="2"/>
                        <a:buNone/>
                        <a:tabLst>
                          <a:tab pos="147320" algn="l"/>
                        </a:tabLst>
                      </a:pPr>
                      <a:r>
                        <a:rPr lang="mn-MN" sz="2000" b="1" dirty="0" smtClean="0">
                          <a:solidFill>
                            <a:schemeClr val="tx1"/>
                          </a:solidFill>
                          <a:effectLst/>
                          <a:latin typeface="Times New Roman" pitchFamily="18" charset="0"/>
                          <a:cs typeface="Times New Roman" pitchFamily="18" charset="0"/>
                        </a:rPr>
                        <a:t>Бүлгийн гишүүд зөвшилцөн гэрээгээр ашиглахаар бэлчээрийн байршил, хил заагийг тоймлож, гар зураг гаргах</a:t>
                      </a:r>
                    </a:p>
                    <a:p>
                      <a:pPr marL="0" marR="0" lvl="0" indent="0">
                        <a:lnSpc>
                          <a:spcPct val="115000"/>
                        </a:lnSpc>
                        <a:spcBef>
                          <a:spcPts val="0"/>
                        </a:spcBef>
                        <a:spcAft>
                          <a:spcPts val="0"/>
                        </a:spcAft>
                        <a:buFont typeface="Wingdings" pitchFamily="2" charset="2"/>
                        <a:buChar char="q"/>
                        <a:tabLst>
                          <a:tab pos="147320" algn="l"/>
                        </a:tabLst>
                      </a:pPr>
                      <a:endParaRPr lang="mn-MN" sz="2000" b="1" dirty="0" smtClean="0">
                        <a:solidFill>
                          <a:schemeClr val="tx1"/>
                        </a:solidFill>
                        <a:effectLst/>
                        <a:latin typeface="Times New Roman" pitchFamily="18" charset="0"/>
                        <a:cs typeface="Times New Roman" pitchFamily="18" charset="0"/>
                      </a:endParaRPr>
                    </a:p>
                    <a:p>
                      <a:pPr marL="0" marR="0" lvl="0" indent="0">
                        <a:lnSpc>
                          <a:spcPct val="115000"/>
                        </a:lnSpc>
                        <a:spcBef>
                          <a:spcPts val="0"/>
                        </a:spcBef>
                        <a:spcAft>
                          <a:spcPts val="0"/>
                        </a:spcAft>
                        <a:buFont typeface="Wingdings" pitchFamily="2" charset="2"/>
                        <a:buChar char="q"/>
                        <a:tabLst>
                          <a:tab pos="147320" algn="l"/>
                        </a:tabLst>
                      </a:pPr>
                      <a:endParaRPr lang="mn-MN" sz="2000" b="1" dirty="0" smtClean="0">
                        <a:solidFill>
                          <a:schemeClr val="tx1"/>
                        </a:solidFill>
                        <a:effectLst/>
                        <a:latin typeface="Times New Roman" pitchFamily="18" charset="0"/>
                        <a:cs typeface="Times New Roman" pitchFamily="18" charset="0"/>
                      </a:endParaRPr>
                    </a:p>
                    <a:p>
                      <a:pPr marL="0" marR="0" lvl="0" indent="0">
                        <a:lnSpc>
                          <a:spcPct val="115000"/>
                        </a:lnSpc>
                        <a:spcBef>
                          <a:spcPts val="0"/>
                        </a:spcBef>
                        <a:spcAft>
                          <a:spcPts val="0"/>
                        </a:spcAft>
                        <a:buFont typeface="Wingdings" pitchFamily="2" charset="2"/>
                        <a:buChar char="q"/>
                        <a:tabLst>
                          <a:tab pos="147320" algn="l"/>
                        </a:tabLst>
                      </a:pPr>
                      <a:endParaRPr lang="mn-MN" sz="2000" b="1" dirty="0" smtClean="0">
                        <a:solidFill>
                          <a:schemeClr val="tx1"/>
                        </a:solidFill>
                        <a:effectLst/>
                        <a:latin typeface="Times New Roman" pitchFamily="18" charset="0"/>
                        <a:cs typeface="Times New Roman" pitchFamily="18" charset="0"/>
                      </a:endParaRPr>
                    </a:p>
                    <a:p>
                      <a:pPr marL="0" marR="0" lvl="0" indent="0">
                        <a:lnSpc>
                          <a:spcPct val="115000"/>
                        </a:lnSpc>
                        <a:spcBef>
                          <a:spcPts val="0"/>
                        </a:spcBef>
                        <a:spcAft>
                          <a:spcPts val="0"/>
                        </a:spcAft>
                        <a:buFont typeface="Wingdings" pitchFamily="2" charset="2"/>
                        <a:buChar char="q"/>
                        <a:tabLst>
                          <a:tab pos="147320" algn="l"/>
                        </a:tabLst>
                      </a:pPr>
                      <a:endParaRPr lang="mn-MN" sz="2000" b="1" dirty="0" smtClean="0">
                        <a:solidFill>
                          <a:schemeClr val="tx1"/>
                        </a:solidFill>
                        <a:effectLst/>
                        <a:latin typeface="Times New Roman" pitchFamily="18" charset="0"/>
                        <a:cs typeface="Times New Roman" pitchFamily="18" charset="0"/>
                      </a:endParaRPr>
                    </a:p>
                    <a:p>
                      <a:pPr marL="0" marR="0" lvl="0" indent="0">
                        <a:lnSpc>
                          <a:spcPct val="115000"/>
                        </a:lnSpc>
                        <a:spcBef>
                          <a:spcPts val="0"/>
                        </a:spcBef>
                        <a:spcAft>
                          <a:spcPts val="0"/>
                        </a:spcAft>
                        <a:buFont typeface="Wingdings" pitchFamily="2" charset="2"/>
                        <a:buNone/>
                        <a:tabLst>
                          <a:tab pos="147320" algn="l"/>
                        </a:tabLst>
                      </a:pPr>
                      <a:endParaRPr lang="mn-MN" sz="2000" b="1" dirty="0" smtClean="0">
                        <a:solidFill>
                          <a:schemeClr val="tx1"/>
                        </a:solidFill>
                        <a:effectLst/>
                        <a:latin typeface="Times New Roman" pitchFamily="18" charset="0"/>
                        <a:cs typeface="Times New Roman" pitchFamily="18" charset="0"/>
                      </a:endParaRPr>
                    </a:p>
                    <a:p>
                      <a:pPr marL="0" marR="0" lvl="0" indent="0">
                        <a:lnSpc>
                          <a:spcPct val="115000"/>
                        </a:lnSpc>
                        <a:spcBef>
                          <a:spcPts val="0"/>
                        </a:spcBef>
                        <a:spcAft>
                          <a:spcPts val="0"/>
                        </a:spcAft>
                        <a:buFont typeface="Wingdings" pitchFamily="2" charset="2"/>
                        <a:buNone/>
                        <a:tabLst>
                          <a:tab pos="147320" algn="l"/>
                        </a:tabLst>
                      </a:pPr>
                      <a:endParaRPr lang="mn-MN" sz="2000" b="1"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None/>
                        <a:tabLst>
                          <a:tab pos="147320" algn="l"/>
                        </a:tabLst>
                      </a:pPr>
                      <a:endParaRPr lang="mn-MN" sz="1200" b="1"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None/>
                        <a:tabLst>
                          <a:tab pos="147320" algn="l"/>
                        </a:tabLst>
                      </a:pPr>
                      <a:endParaRPr lang="mn-MN" sz="1200" b="1" dirty="0" smtClean="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mn-MN" sz="2000" b="1" dirty="0">
                          <a:solidFill>
                            <a:schemeClr val="tx1"/>
                          </a:solidFill>
                          <a:effectLst/>
                          <a:latin typeface="Times New Roman" pitchFamily="18" charset="0"/>
                          <a:cs typeface="Times New Roman" pitchFamily="18" charset="0"/>
                        </a:rPr>
                        <a:t>Хил заагийн гар зургийг хамтран </a:t>
                      </a:r>
                      <a:r>
                        <a:rPr lang="mn-MN" sz="2000" b="1" dirty="0" smtClean="0">
                          <a:solidFill>
                            <a:schemeClr val="tx1"/>
                          </a:solidFill>
                          <a:effectLst/>
                          <a:latin typeface="Times New Roman" pitchFamily="18" charset="0"/>
                          <a:cs typeface="Times New Roman" pitchFamily="18" charset="0"/>
                        </a:rPr>
                        <a:t>хийснийг баталгаа-жуулж </a:t>
                      </a:r>
                      <a:r>
                        <a:rPr lang="mn-MN" sz="2000" b="1" dirty="0">
                          <a:solidFill>
                            <a:schemeClr val="tx1"/>
                          </a:solidFill>
                          <a:effectLst/>
                          <a:latin typeface="Times New Roman" pitchFamily="18" charset="0"/>
                          <a:cs typeface="Times New Roman" pitchFamily="18" charset="0"/>
                        </a:rPr>
                        <a:t>байлцсан гишүүн бүр гарын үсгээ зурсан эх хувь</a:t>
                      </a:r>
                      <a:endParaRPr lang="en-US" sz="2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mn-MN" sz="2000" b="1" dirty="0" smtClean="0">
                          <a:solidFill>
                            <a:schemeClr val="tx1"/>
                          </a:solidFill>
                          <a:effectLst/>
                          <a:latin typeface="Times New Roman" pitchFamily="18" charset="0"/>
                          <a:cs typeface="Times New Roman" pitchFamily="18" charset="0"/>
                        </a:rPr>
                        <a:t>Ахлагч, гишүүд</a:t>
                      </a:r>
                      <a:endParaRPr lang="en-US" sz="2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9220" name="Picture 2"/>
          <p:cNvPicPr>
            <a:picLocks noGrp="1" noChangeAspect="1" noChangeArrowheads="1"/>
          </p:cNvPicPr>
          <p:nvPr/>
        </p:nvPicPr>
        <p:blipFill>
          <a:blip r:embed="rId2" cstate="print">
            <a:extLst>
              <a:ext uri="{BEBA8EAE-BF5A-486C-A8C5-ECC9F3942E4B}">
                <a14:imgProps xmlns:a14="http://schemas.microsoft.com/office/drawing/2010/main">
                  <a14:imgLayer r:embed="rId3">
                    <a14:imgEffect>
                      <a14:sharpenSoften amount="55000"/>
                    </a14:imgEffect>
                    <a14:imgEffect>
                      <a14:colorTemperature colorTemp="7200"/>
                    </a14:imgEffect>
                    <a14:imgEffect>
                      <a14:saturation sat="43000"/>
                    </a14:imgEffect>
                    <a14:imgEffect>
                      <a14:brightnessContrast bright="2000" contrast="57000"/>
                    </a14:imgEffect>
                  </a14:imgLayer>
                </a14:imgProps>
              </a:ext>
              <a:ext uri="{28A0092B-C50C-407E-A947-70E740481C1C}">
                <a14:useLocalDpi xmlns:a14="http://schemas.microsoft.com/office/drawing/2010/main" val="0"/>
              </a:ext>
            </a:extLst>
          </a:blip>
          <a:srcRect l="908" t="2811" b="2727"/>
          <a:stretch>
            <a:fillRect/>
          </a:stretch>
        </p:blipFill>
        <p:spPr bwMode="auto">
          <a:xfrm>
            <a:off x="381000" y="3352800"/>
            <a:ext cx="41910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19" name="Picture 16" descr="Description: &amp;KHcy;&amp;ocy;&amp;lcy;&amp;bcy;&amp;ocy;&amp;ocy;&amp;tcy;&amp;ocy;&amp;jcy; &amp;Zcy;&amp;ucy;&amp;rcy;&amp;acy;&amp;g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3962400"/>
            <a:ext cx="1295400" cy="1219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380802082"/>
              </p:ext>
            </p:extLst>
          </p:nvPr>
        </p:nvGraphicFramePr>
        <p:xfrm>
          <a:off x="228600" y="1371600"/>
          <a:ext cx="8763000" cy="609600"/>
        </p:xfrm>
        <a:graphic>
          <a:graphicData uri="http://schemas.openxmlformats.org/drawingml/2006/table">
            <a:tbl>
              <a:tblPr firstRow="1" firstCol="1" bandRow="1"/>
              <a:tblGrid>
                <a:gridCol w="4572000"/>
                <a:gridCol w="2590800"/>
                <a:gridCol w="1600200"/>
              </a:tblGrid>
              <a:tr h="541373">
                <a:tc>
                  <a:txBody>
                    <a:bodyPr/>
                    <a:lstStyle/>
                    <a:p>
                      <a:pPr marL="0" marR="0" algn="ctr">
                        <a:lnSpc>
                          <a:spcPct val="100000"/>
                        </a:lnSpc>
                        <a:spcBef>
                          <a:spcPts val="0"/>
                        </a:spcBef>
                        <a:spcAft>
                          <a:spcPts val="0"/>
                        </a:spcAft>
                      </a:pPr>
                      <a:r>
                        <a:rPr lang="mn-MN" sz="2000" b="1" dirty="0">
                          <a:effectLst/>
                          <a:latin typeface="Times New Roman"/>
                          <a:ea typeface="Times New Roman"/>
                          <a:cs typeface="Times New Roman"/>
                        </a:rPr>
                        <a:t>Үйл ажиллагаа</a:t>
                      </a:r>
                      <a:endParaRPr lang="en-US" sz="20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000" b="1" dirty="0">
                          <a:effectLst/>
                          <a:latin typeface="Times New Roman"/>
                          <a:ea typeface="Times New Roman"/>
                          <a:cs typeface="Times New Roman"/>
                        </a:rPr>
                        <a:t>Гарах үр дүн</a:t>
                      </a:r>
                      <a:endParaRPr lang="en-US" sz="20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000" b="1" dirty="0">
                          <a:effectLst/>
                          <a:latin typeface="Times New Roman"/>
                          <a:ea typeface="Times New Roman"/>
                          <a:cs typeface="Times New Roman"/>
                        </a:rPr>
                        <a:t>Хариуцах эзэн</a:t>
                      </a:r>
                      <a:endParaRPr lang="en-US" sz="20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89746051"/>
              </p:ext>
            </p:extLst>
          </p:nvPr>
        </p:nvGraphicFramePr>
        <p:xfrm>
          <a:off x="228599" y="6019800"/>
          <a:ext cx="8724900" cy="609600"/>
        </p:xfrm>
        <a:graphic>
          <a:graphicData uri="http://schemas.openxmlformats.org/drawingml/2006/table">
            <a:tbl>
              <a:tblPr firstRow="1" firstCol="1" bandRow="1">
                <a:tableStyleId>{5C22544A-7EE6-4342-B048-85BDC9FD1C3A}</a:tableStyleId>
              </a:tblPr>
              <a:tblGrid>
                <a:gridCol w="4572000"/>
                <a:gridCol w="2590800"/>
                <a:gridCol w="1562100"/>
              </a:tblGrid>
              <a:tr h="304800">
                <a:tc>
                  <a:txBody>
                    <a:bodyPr/>
                    <a:lstStyle/>
                    <a:p>
                      <a:pPr marL="0" marR="0" lvl="0" indent="0">
                        <a:lnSpc>
                          <a:spcPct val="100000"/>
                        </a:lnSpc>
                        <a:spcBef>
                          <a:spcPts val="0"/>
                        </a:spcBef>
                        <a:spcAft>
                          <a:spcPts val="0"/>
                        </a:spcAft>
                        <a:buFont typeface="Symbol"/>
                        <a:buNone/>
                        <a:tabLst>
                          <a:tab pos="147320" algn="l"/>
                        </a:tabLst>
                      </a:pPr>
                      <a:r>
                        <a:rPr lang="mn-MN" sz="2000" dirty="0">
                          <a:solidFill>
                            <a:schemeClr val="tx1"/>
                          </a:solidFill>
                          <a:effectLst/>
                          <a:latin typeface="Times New Roman" pitchFamily="18" charset="0"/>
                          <a:cs typeface="Times New Roman" pitchFamily="18" charset="0"/>
                        </a:rPr>
                        <a:t>Зураг гаргахад гишүүд, ялангуяа эмэгтэйчүүдийг заавал оролцуулах</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mn-MN" sz="2000" dirty="0">
                          <a:solidFill>
                            <a:schemeClr val="tx1"/>
                          </a:solidFill>
                          <a:effectLst/>
                          <a:latin typeface="Times New Roman" pitchFamily="18" charset="0"/>
                          <a:cs typeface="Times New Roman" pitchFamily="18" charset="0"/>
                        </a:rPr>
                        <a:t> </a:t>
                      </a:r>
                      <a:r>
                        <a:rPr lang="mn-MN" sz="2000" dirty="0" smtClean="0">
                          <a:solidFill>
                            <a:schemeClr val="tx1"/>
                          </a:solidFill>
                          <a:effectLst/>
                          <a:latin typeface="Times New Roman" pitchFamily="18" charset="0"/>
                          <a:cs typeface="Times New Roman" pitchFamily="18" charset="0"/>
                        </a:rPr>
                        <a:t>Гарын үсгийн баталгаа</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2000" dirty="0">
                          <a:solidFill>
                            <a:schemeClr val="tx1"/>
                          </a:solidFill>
                          <a:effectLst/>
                          <a:latin typeface="Times New Roman" pitchFamily="18" charset="0"/>
                          <a:cs typeface="Times New Roman" pitchFamily="18" charset="0"/>
                        </a:rPr>
                        <a:t> </a:t>
                      </a:r>
                      <a:r>
                        <a:rPr lang="mn-MN" sz="2000" dirty="0" smtClean="0">
                          <a:solidFill>
                            <a:schemeClr val="tx1"/>
                          </a:solidFill>
                          <a:effectLst/>
                          <a:latin typeface="Times New Roman" pitchFamily="18" charset="0"/>
                          <a:cs typeface="Times New Roman" pitchFamily="18" charset="0"/>
                        </a:rPr>
                        <a:t>Ахлагч</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386971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2000"/>
                                  </p:stCondLst>
                                  <p:childTnLst>
                                    <p:set>
                                      <p:cBhvr>
                                        <p:cTn id="24" dur="1" fill="hold">
                                          <p:stCondLst>
                                            <p:cond delay="0"/>
                                          </p:stCondLst>
                                        </p:cTn>
                                        <p:tgtEl>
                                          <p:spTgt spid="9220"/>
                                        </p:tgtEl>
                                        <p:attrNameLst>
                                          <p:attrName>style.visibility</p:attrName>
                                        </p:attrNameLst>
                                      </p:cBhvr>
                                      <p:to>
                                        <p:strVal val="visible"/>
                                      </p:to>
                                    </p:set>
                                    <p:anim calcmode="lin" valueType="num">
                                      <p:cBhvr additive="base">
                                        <p:cTn id="25" dur="1000" fill="hold"/>
                                        <p:tgtEl>
                                          <p:spTgt spid="9220"/>
                                        </p:tgtEl>
                                        <p:attrNameLst>
                                          <p:attrName>ppt_x</p:attrName>
                                        </p:attrNameLst>
                                      </p:cBhvr>
                                      <p:tavLst>
                                        <p:tav tm="0">
                                          <p:val>
                                            <p:strVal val="#ppt_x"/>
                                          </p:val>
                                        </p:tav>
                                        <p:tav tm="100000">
                                          <p:val>
                                            <p:strVal val="#ppt_x"/>
                                          </p:val>
                                        </p:tav>
                                      </p:tavLst>
                                    </p:anim>
                                    <p:anim calcmode="lin" valueType="num">
                                      <p:cBhvr additive="base">
                                        <p:cTn id="26" dur="10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50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0042"/>
            <a:ext cx="8839200" cy="868362"/>
          </a:xfrm>
        </p:spPr>
        <p:style>
          <a:lnRef idx="2">
            <a:schemeClr val="accent1"/>
          </a:lnRef>
          <a:fillRef idx="1">
            <a:schemeClr val="lt1"/>
          </a:fillRef>
          <a:effectRef idx="0">
            <a:schemeClr val="accent1"/>
          </a:effectRef>
          <a:fontRef idx="minor">
            <a:schemeClr val="dk1"/>
          </a:fontRef>
        </p:style>
        <p:txBody>
          <a:bodyPr>
            <a:noAutofit/>
          </a:bodyPr>
          <a:lstStyle/>
          <a:p>
            <a:pPr marL="1538288" marR="0" indent="-1538288">
              <a:spcBef>
                <a:spcPts val="0"/>
              </a:spcBef>
              <a:spcAft>
                <a:spcPts val="0"/>
              </a:spcAft>
            </a:pPr>
            <a:r>
              <a:rPr lang="mn-MN" sz="28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Алхам 4: Бэлчээрийн хил заагийг зөвшилцөх хөрш </a:t>
            </a:r>
            <a:r>
              <a:rPr lang="en-US" sz="28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a:t>
            </a:r>
            <a:r>
              <a:rPr lang="mn-MN" sz="28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БАХ, бүлэг, өрх</a:t>
            </a:r>
            <a:r>
              <a:rPr lang="en-US" sz="28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a:t>
            </a:r>
            <a:r>
              <a:rPr lang="mn-MN" sz="28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-ийг тогтоох</a:t>
            </a:r>
            <a:endParaRPr lang="en-US" sz="2800" dirty="0">
              <a:effectLst>
                <a:outerShdw blurRad="38100" dist="38100" dir="2700000" algn="tl">
                  <a:srgbClr val="000000">
                    <a:alpha val="43137"/>
                  </a:srgbClr>
                </a:outerShdw>
              </a:effectLst>
              <a:ea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2885987"/>
              </p:ext>
            </p:extLst>
          </p:nvPr>
        </p:nvGraphicFramePr>
        <p:xfrm>
          <a:off x="152400" y="1676400"/>
          <a:ext cx="8839199" cy="5026572"/>
        </p:xfrm>
        <a:graphic>
          <a:graphicData uri="http://schemas.openxmlformats.org/drawingml/2006/table">
            <a:tbl>
              <a:tblPr firstRow="1" firstCol="1" bandRow="1">
                <a:tableStyleId>{5C22544A-7EE6-4342-B048-85BDC9FD1C3A}</a:tableStyleId>
              </a:tblPr>
              <a:tblGrid>
                <a:gridCol w="4038600"/>
                <a:gridCol w="2971800"/>
                <a:gridCol w="1828799"/>
              </a:tblGrid>
              <a:tr h="5026572">
                <a:tc>
                  <a:txBody>
                    <a:bodyPr/>
                    <a:lstStyle/>
                    <a:p>
                      <a:pPr marL="0" marR="0">
                        <a:lnSpc>
                          <a:spcPct val="100000"/>
                        </a:lnSpc>
                        <a:spcBef>
                          <a:spcPts val="0"/>
                        </a:spcBef>
                        <a:spcAft>
                          <a:spcPts val="0"/>
                        </a:spcAft>
                      </a:pPr>
                      <a:r>
                        <a:rPr lang="mn-MN" sz="1800" dirty="0">
                          <a:solidFill>
                            <a:schemeClr val="tx1"/>
                          </a:solidFill>
                          <a:effectLst/>
                          <a:latin typeface="Times New Roman" pitchFamily="18" charset="0"/>
                          <a:cs typeface="Times New Roman" pitchFamily="18" charset="0"/>
                        </a:rPr>
                        <a:t>Хил </a:t>
                      </a:r>
                      <a:r>
                        <a:rPr lang="mn-MN" sz="1800" dirty="0" smtClean="0">
                          <a:solidFill>
                            <a:schemeClr val="tx1"/>
                          </a:solidFill>
                          <a:effectLst/>
                          <a:latin typeface="Times New Roman" pitchFamily="18" charset="0"/>
                          <a:cs typeface="Times New Roman" pitchFamily="18" charset="0"/>
                        </a:rPr>
                        <a:t>заагийг </a:t>
                      </a:r>
                      <a:r>
                        <a:rPr lang="mn-MN" sz="1800" dirty="0">
                          <a:solidFill>
                            <a:schemeClr val="tx1"/>
                          </a:solidFill>
                          <a:effectLst/>
                          <a:latin typeface="Times New Roman" pitchFamily="18" charset="0"/>
                          <a:cs typeface="Times New Roman" pitchFamily="18" charset="0"/>
                        </a:rPr>
                        <a:t>зөвшилцөх хөршийг тогтоохдоо: </a:t>
                      </a:r>
                      <a:endParaRPr lang="en-US" sz="18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60020" algn="l"/>
                        </a:tabLst>
                      </a:pPr>
                      <a:r>
                        <a:rPr lang="mn-MN" sz="1800" dirty="0" smtClean="0">
                          <a:solidFill>
                            <a:schemeClr val="tx1"/>
                          </a:solidFill>
                          <a:effectLst/>
                          <a:latin typeface="Times New Roman" pitchFamily="18" charset="0"/>
                          <a:cs typeface="Times New Roman" pitchFamily="18" charset="0"/>
                        </a:rPr>
                        <a:t>  Гэрээгээр </a:t>
                      </a:r>
                      <a:r>
                        <a:rPr lang="mn-MN" sz="1800" dirty="0">
                          <a:solidFill>
                            <a:schemeClr val="tx1"/>
                          </a:solidFill>
                          <a:effectLst/>
                          <a:latin typeface="Times New Roman" pitchFamily="18" charset="0"/>
                          <a:cs typeface="Times New Roman" pitchFamily="18" charset="0"/>
                        </a:rPr>
                        <a:t>ашиглах бэлчээрийн хил заагийн гадуур 1км зайтай давхар шугам татна.</a:t>
                      </a:r>
                      <a:endParaRPr lang="en-US" sz="18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60020" algn="l"/>
                        </a:tabLst>
                      </a:pP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60020" algn="l"/>
                        </a:tabLst>
                      </a:pP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None/>
                        <a:tabLst>
                          <a:tab pos="160020" algn="l"/>
                        </a:tabLst>
                      </a:pP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60020" algn="l"/>
                        </a:tabLst>
                      </a:pP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60020" algn="l"/>
                        </a:tabLst>
                      </a:pP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60020" algn="l"/>
                        </a:tabLst>
                      </a:pP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None/>
                        <a:tabLst>
                          <a:tab pos="160020" algn="l"/>
                        </a:tabLst>
                      </a:pP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60020" algn="l"/>
                        </a:tabLst>
                      </a:pP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60020" algn="l"/>
                        </a:tabLst>
                      </a:pP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60020" algn="l"/>
                        </a:tabLst>
                      </a:pPr>
                      <a:r>
                        <a:rPr lang="mn-MN" sz="1800" dirty="0" smtClean="0">
                          <a:solidFill>
                            <a:schemeClr val="tx1"/>
                          </a:solidFill>
                          <a:effectLst/>
                          <a:latin typeface="Times New Roman" pitchFamily="18" charset="0"/>
                          <a:cs typeface="Times New Roman" pitchFamily="18" charset="0"/>
                        </a:rPr>
                        <a:t> Нэг </a:t>
                      </a:r>
                      <a:r>
                        <a:rPr lang="mn-MN" sz="1800" dirty="0">
                          <a:solidFill>
                            <a:schemeClr val="tx1"/>
                          </a:solidFill>
                          <a:effectLst/>
                          <a:latin typeface="Times New Roman" pitchFamily="18" charset="0"/>
                          <a:cs typeface="Times New Roman" pitchFamily="18" charset="0"/>
                        </a:rPr>
                        <a:t>км-ийн зайд нутагладаг </a:t>
                      </a:r>
                      <a:r>
                        <a:rPr lang="en-US" sz="1800" dirty="0">
                          <a:solidFill>
                            <a:schemeClr val="tx1"/>
                          </a:solidFill>
                          <a:effectLst/>
                          <a:latin typeface="Times New Roman" pitchFamily="18" charset="0"/>
                          <a:cs typeface="Times New Roman" pitchFamily="18" charset="0"/>
                        </a:rPr>
                        <a:t>(</a:t>
                      </a:r>
                      <a:r>
                        <a:rPr lang="mn-MN" sz="1800" dirty="0">
                          <a:solidFill>
                            <a:schemeClr val="tx1"/>
                          </a:solidFill>
                          <a:effectLst/>
                          <a:latin typeface="Times New Roman" pitchFamily="18" charset="0"/>
                          <a:cs typeface="Times New Roman" pitchFamily="18" charset="0"/>
                        </a:rPr>
                        <a:t>өвөлжөө, хаваржаа, байшин, худаг нь 1 км-ийн зайд багтдаг</a:t>
                      </a:r>
                      <a:r>
                        <a:rPr lang="en-US" sz="1800" dirty="0">
                          <a:solidFill>
                            <a:schemeClr val="tx1"/>
                          </a:solidFill>
                          <a:effectLst/>
                          <a:latin typeface="Times New Roman" pitchFamily="18" charset="0"/>
                          <a:cs typeface="Times New Roman" pitchFamily="18" charset="0"/>
                        </a:rPr>
                        <a:t>) </a:t>
                      </a:r>
                      <a:r>
                        <a:rPr lang="mn-MN" sz="1800" dirty="0">
                          <a:solidFill>
                            <a:schemeClr val="tx1"/>
                          </a:solidFill>
                          <a:effectLst/>
                          <a:latin typeface="Times New Roman" pitchFamily="18" charset="0"/>
                          <a:cs typeface="Times New Roman" pitchFamily="18" charset="0"/>
                        </a:rPr>
                        <a:t>малчин өрхийг нэг бүрчлэн тогтоох </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Char char=""/>
                        <a:tabLst>
                          <a:tab pos="121920" algn="l"/>
                        </a:tabLst>
                      </a:pPr>
                      <a:r>
                        <a:rPr lang="mn-MN" sz="1800" dirty="0" smtClean="0">
                          <a:solidFill>
                            <a:schemeClr val="tx1"/>
                          </a:solidFill>
                          <a:effectLst/>
                          <a:latin typeface="Times New Roman" pitchFamily="18" charset="0"/>
                          <a:cs typeface="Times New Roman" pitchFamily="18" charset="0"/>
                        </a:rPr>
                        <a:t>  Бүлгийн </a:t>
                      </a:r>
                      <a:r>
                        <a:rPr lang="mn-MN" sz="1800" dirty="0">
                          <a:solidFill>
                            <a:schemeClr val="tx1"/>
                          </a:solidFill>
                          <a:effectLst/>
                          <a:latin typeface="Times New Roman" pitchFamily="18" charset="0"/>
                          <a:cs typeface="Times New Roman" pitchFamily="18" charset="0"/>
                        </a:rPr>
                        <a:t>гишүүдээс зөвшилцсөн бэлчээрийн хил заагийн гар зураг</a:t>
                      </a:r>
                      <a:endParaRPr lang="en-US" sz="18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Symbol"/>
                        <a:buChar char=""/>
                        <a:tabLst>
                          <a:tab pos="121920" algn="l"/>
                        </a:tabLst>
                      </a:pPr>
                      <a:r>
                        <a:rPr lang="mn-MN" sz="1800" dirty="0" smtClean="0">
                          <a:solidFill>
                            <a:schemeClr val="tx1"/>
                          </a:solidFill>
                          <a:effectLst/>
                          <a:latin typeface="Times New Roman" pitchFamily="18" charset="0"/>
                          <a:cs typeface="Times New Roman" pitchFamily="18" charset="0"/>
                        </a:rPr>
                        <a:t>  Бэлчээрийн </a:t>
                      </a:r>
                      <a:r>
                        <a:rPr lang="mn-MN" sz="1800" dirty="0">
                          <a:solidFill>
                            <a:schemeClr val="tx1"/>
                          </a:solidFill>
                          <a:effectLst/>
                          <a:latin typeface="Times New Roman" pitchFamily="18" charset="0"/>
                          <a:cs typeface="Times New Roman" pitchFamily="18" charset="0"/>
                        </a:rPr>
                        <a:t>хил заагийг  зөвшилцөхөөр тогтоосон хөрш</a:t>
                      </a:r>
                      <a:endParaRPr lang="en-US" sz="1800" dirty="0">
                        <a:solidFill>
                          <a:schemeClr val="tx1"/>
                        </a:solidFill>
                        <a:effectLst/>
                        <a:latin typeface="Times New Roman" pitchFamily="18" charset="0"/>
                        <a:cs typeface="Times New Roman" pitchFamily="18" charset="0"/>
                      </a:endParaRPr>
                    </a:p>
                    <a:p>
                      <a:pPr marL="0" marR="0">
                        <a:lnSpc>
                          <a:spcPct val="100000"/>
                        </a:lnSpc>
                        <a:spcBef>
                          <a:spcPts val="0"/>
                        </a:spcBef>
                        <a:spcAft>
                          <a:spcPts val="0"/>
                        </a:spcAft>
                      </a:pPr>
                      <a:r>
                        <a:rPr lang="mn-MN" sz="1800" dirty="0">
                          <a:solidFill>
                            <a:schemeClr val="tx1"/>
                          </a:solidFill>
                          <a:effectLst/>
                          <a:latin typeface="Times New Roman" pitchFamily="18" charset="0"/>
                          <a:cs typeface="Times New Roman" pitchFamily="18" charset="0"/>
                        </a:rPr>
                        <a:t> </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mn-MN" sz="1800" dirty="0">
                          <a:solidFill>
                            <a:schemeClr val="tx1"/>
                          </a:solidFill>
                          <a:effectLst/>
                          <a:latin typeface="Times New Roman" pitchFamily="18" charset="0"/>
                          <a:cs typeface="Times New Roman" pitchFamily="18" charset="0"/>
                        </a:rPr>
                        <a:t>Ахлагч, </a:t>
                      </a:r>
                      <a:endParaRPr lang="mn-MN" sz="1800" dirty="0" smtClean="0">
                        <a:solidFill>
                          <a:schemeClr val="tx1"/>
                        </a:solidFill>
                        <a:effectLst/>
                        <a:latin typeface="Times New Roman" pitchFamily="18" charset="0"/>
                        <a:cs typeface="Times New Roman" pitchFamily="18" charset="0"/>
                      </a:endParaRPr>
                    </a:p>
                    <a:p>
                      <a:pPr marL="0" marR="0">
                        <a:lnSpc>
                          <a:spcPct val="100000"/>
                        </a:lnSpc>
                        <a:spcBef>
                          <a:spcPts val="0"/>
                        </a:spcBef>
                        <a:spcAft>
                          <a:spcPts val="0"/>
                        </a:spcAft>
                      </a:pPr>
                      <a:r>
                        <a:rPr lang="mn-MN" sz="1800" dirty="0" smtClean="0">
                          <a:solidFill>
                            <a:schemeClr val="tx1"/>
                          </a:solidFill>
                          <a:effectLst/>
                          <a:latin typeface="Times New Roman" pitchFamily="18" charset="0"/>
                          <a:cs typeface="Times New Roman" pitchFamily="18" charset="0"/>
                        </a:rPr>
                        <a:t>гишүүд</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95536254"/>
              </p:ext>
            </p:extLst>
          </p:nvPr>
        </p:nvGraphicFramePr>
        <p:xfrm>
          <a:off x="381000" y="3048001"/>
          <a:ext cx="3733800" cy="2438400"/>
        </p:xfrm>
        <a:graphic>
          <a:graphicData uri="http://schemas.openxmlformats.org/presentationml/2006/ole">
            <mc:AlternateContent xmlns:mc="http://schemas.openxmlformats.org/markup-compatibility/2006">
              <mc:Choice xmlns:v="urn:schemas-microsoft-com:vml" Requires="v">
                <p:oleObj spid="_x0000_s2056" name="Bitmap Image" r:id="rId3" imgW="2685714" imgH="2266667" progId="PBrush">
                  <p:embed/>
                </p:oleObj>
              </mc:Choice>
              <mc:Fallback>
                <p:oleObj name="Bitmap Image" r:id="rId3" imgW="2685714" imgH="226666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1"/>
                        <a:ext cx="3733800" cy="2438400"/>
                      </a:xfrm>
                      <a:prstGeom prst="rect">
                        <a:avLst/>
                      </a:prstGeom>
                      <a:noFill/>
                      <a:ln w="9525">
                        <a:solidFill>
                          <a:srgbClr val="C6D9F1"/>
                        </a:solidFill>
                        <a:miter lim="800000"/>
                        <a:headEnd/>
                        <a:tailEnd/>
                      </a:ln>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56717033"/>
              </p:ext>
            </p:extLst>
          </p:nvPr>
        </p:nvGraphicFramePr>
        <p:xfrm>
          <a:off x="152400" y="1219201"/>
          <a:ext cx="8839200" cy="381000"/>
        </p:xfrm>
        <a:graphic>
          <a:graphicData uri="http://schemas.openxmlformats.org/drawingml/2006/table">
            <a:tbl>
              <a:tblPr firstRow="1" firstCol="1" bandRow="1"/>
              <a:tblGrid>
                <a:gridCol w="4025031"/>
                <a:gridCol w="2985369"/>
                <a:gridCol w="1828800"/>
              </a:tblGrid>
              <a:tr h="381000">
                <a:tc>
                  <a:txBody>
                    <a:bodyPr/>
                    <a:lstStyle/>
                    <a:p>
                      <a:pPr marL="0" marR="0" algn="ctr">
                        <a:lnSpc>
                          <a:spcPct val="100000"/>
                        </a:lnSpc>
                        <a:spcBef>
                          <a:spcPts val="0"/>
                        </a:spcBef>
                        <a:spcAft>
                          <a:spcPts val="0"/>
                        </a:spcAft>
                      </a:pPr>
                      <a:r>
                        <a:rPr lang="mn-MN" sz="2000" b="1" dirty="0">
                          <a:effectLst/>
                          <a:latin typeface="Times New Roman"/>
                          <a:ea typeface="Times New Roman"/>
                          <a:cs typeface="Times New Roman"/>
                        </a:rPr>
                        <a:t>Үйл ажиллагаа</a:t>
                      </a:r>
                      <a:endParaRPr lang="en-US" sz="20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000" b="1" dirty="0">
                          <a:effectLst/>
                          <a:latin typeface="Times New Roman"/>
                          <a:ea typeface="Times New Roman"/>
                          <a:cs typeface="Times New Roman"/>
                        </a:rPr>
                        <a:t>Гарах үр дүн</a:t>
                      </a:r>
                      <a:endParaRPr lang="en-US" sz="20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000" b="1" dirty="0">
                          <a:effectLst/>
                          <a:latin typeface="Times New Roman"/>
                          <a:ea typeface="Times New Roman"/>
                          <a:cs typeface="Times New Roman"/>
                        </a:rPr>
                        <a:t>Хариуцах эзэн</a:t>
                      </a:r>
                      <a:endParaRPr lang="en-US" sz="20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16" descr="Description: &amp;KHcy;&amp;ocy;&amp;lcy;&amp;bcy;&amp;ocy;&amp;ocy;&amp;tcy;&amp;ocy;&amp;jcy; &amp;Zcy;&amp;ucy;&amp;rcy;&amp;acy;&amp;g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581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p:cNvPicPr>
            <a:picLocks noChangeAspect="1" noChangeArrowheads="1"/>
          </p:cNvPicPr>
          <p:nvPr/>
        </p:nvPicPr>
        <p:blipFill>
          <a:blip r:embed="rId6" cstate="print">
            <a:grayscl/>
            <a:extLst>
              <a:ext uri="{BEBA8EAE-BF5A-486C-A8C5-ECC9F3942E4B}">
                <a14:imgProps xmlns:a14="http://schemas.microsoft.com/office/drawing/2010/main">
                  <a14:imgLayer r:embed="rId7">
                    <a14:imgEffect>
                      <a14:sharpenSoften amount="94000"/>
                    </a14:imgEffect>
                    <a14:imgEffect>
                      <a14:saturation sat="33000"/>
                    </a14:imgEffect>
                    <a14:imgEffect>
                      <a14:brightnessContrast bright="12000" contrast="40000"/>
                    </a14:imgEffect>
                  </a14:imgLayer>
                </a14:imgProps>
              </a:ext>
              <a:ext uri="{28A0092B-C50C-407E-A947-70E740481C1C}">
                <a14:useLocalDpi xmlns:a14="http://schemas.microsoft.com/office/drawing/2010/main" val="0"/>
              </a:ext>
            </a:extLst>
          </a:blip>
          <a:srcRect/>
          <a:stretch>
            <a:fillRect/>
          </a:stretch>
        </p:blipFill>
        <p:spPr bwMode="auto">
          <a:xfrm>
            <a:off x="4572000" y="3581400"/>
            <a:ext cx="2498288" cy="151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934010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2000"/>
                                  </p:stCondLst>
                                  <p:childTnLst>
                                    <p:set>
                                      <p:cBhvr>
                                        <p:cTn id="30" dur="1" fill="hold">
                                          <p:stCondLst>
                                            <p:cond delay="0"/>
                                          </p:stCondLst>
                                        </p:cTn>
                                        <p:tgtEl>
                                          <p:spTgt spid="10254"/>
                                        </p:tgtEl>
                                        <p:attrNameLst>
                                          <p:attrName>style.visibility</p:attrName>
                                        </p:attrNameLst>
                                      </p:cBhvr>
                                      <p:to>
                                        <p:strVal val="visible"/>
                                      </p:to>
                                    </p:set>
                                    <p:animEffect transition="in" filter="barn(inVertical)">
                                      <p:cBhvr>
                                        <p:cTn id="31" dur="500"/>
                                        <p:tgtEl>
                                          <p:spTgt spid="1025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style>
          <a:lnRef idx="2">
            <a:schemeClr val="accent1"/>
          </a:lnRef>
          <a:fillRef idx="1">
            <a:schemeClr val="lt1"/>
          </a:fillRef>
          <a:effectRef idx="0">
            <a:schemeClr val="accent1"/>
          </a:effectRef>
          <a:fontRef idx="minor">
            <a:schemeClr val="dk1"/>
          </a:fontRef>
        </p:style>
        <p:txBody>
          <a:bodyPr>
            <a:noAutofit/>
          </a:bodyPr>
          <a:lstStyle/>
          <a:p>
            <a:pPr marL="1770063" marR="0" indent="-1770063">
              <a:spcBef>
                <a:spcPts val="0"/>
              </a:spcBef>
              <a:spcAft>
                <a:spcPts val="0"/>
              </a:spcAft>
            </a:pPr>
            <a:r>
              <a:rPr lang="mn-MN" sz="32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Алхам 4: Гэрээгээр ашиглах бэлчээрийн хил заагийг хөрштэй зөвшилцөх</a:t>
            </a:r>
            <a:endParaRPr lang="en-US" sz="3200" dirty="0">
              <a:effectLst>
                <a:outerShdw blurRad="38100" dist="38100" dir="2700000" algn="tl">
                  <a:srgbClr val="000000">
                    <a:alpha val="43137"/>
                  </a:srgbClr>
                </a:outerShdw>
              </a:effectLst>
              <a:ea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7455211"/>
              </p:ext>
            </p:extLst>
          </p:nvPr>
        </p:nvGraphicFramePr>
        <p:xfrm>
          <a:off x="251639" y="2209800"/>
          <a:ext cx="8739961" cy="4419600"/>
        </p:xfrm>
        <a:graphic>
          <a:graphicData uri="http://schemas.openxmlformats.org/drawingml/2006/table">
            <a:tbl>
              <a:tblPr firstRow="1" firstCol="1" bandRow="1">
                <a:tableStyleId>{5C22544A-7EE6-4342-B048-85BDC9FD1C3A}</a:tableStyleId>
              </a:tblPr>
              <a:tblGrid>
                <a:gridCol w="4015561"/>
                <a:gridCol w="2895600"/>
                <a:gridCol w="1828800"/>
              </a:tblGrid>
              <a:tr h="4419600">
                <a:tc>
                  <a:txBody>
                    <a:bodyPr/>
                    <a:lstStyle/>
                    <a:p>
                      <a:pPr marL="0" marR="0" lvl="0" indent="0">
                        <a:lnSpc>
                          <a:spcPct val="100000"/>
                        </a:lnSpc>
                        <a:spcBef>
                          <a:spcPts val="0"/>
                        </a:spcBef>
                        <a:spcAft>
                          <a:spcPts val="0"/>
                        </a:spcAft>
                        <a:buFont typeface="Wingdings" pitchFamily="2" charset="2"/>
                        <a:buChar char="q"/>
                        <a:tabLst>
                          <a:tab pos="152400" algn="l"/>
                        </a:tabLst>
                      </a:pPr>
                      <a:r>
                        <a:rPr lang="mn-MN" sz="2000" dirty="0" smtClean="0">
                          <a:solidFill>
                            <a:schemeClr val="tx1"/>
                          </a:solidFill>
                          <a:effectLst/>
                          <a:latin typeface="Times New Roman" pitchFamily="18" charset="0"/>
                          <a:cs typeface="Times New Roman" pitchFamily="18" charset="0"/>
                        </a:rPr>
                        <a:t>  Өрх </a:t>
                      </a:r>
                      <a:r>
                        <a:rPr lang="mn-MN" sz="2000" dirty="0">
                          <a:solidFill>
                            <a:schemeClr val="tx1"/>
                          </a:solidFill>
                          <a:effectLst/>
                          <a:latin typeface="Times New Roman" pitchFamily="18" charset="0"/>
                          <a:cs typeface="Times New Roman" pitchFamily="18" charset="0"/>
                        </a:rPr>
                        <a:t>нэг бүртэй бэлчээрийн хил заагийг зөвшилцөх </a:t>
                      </a:r>
                      <a:endParaRPr lang="mn-MN" sz="20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52400" algn="l"/>
                        </a:tabLst>
                      </a:pPr>
                      <a:endParaRPr lang="mn-MN" sz="20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52400" algn="l"/>
                        </a:tabLst>
                      </a:pPr>
                      <a:endParaRPr lang="mn-MN" sz="20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52400" algn="l"/>
                        </a:tabLst>
                      </a:pPr>
                      <a:endParaRPr lang="mn-MN" sz="20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52400" algn="l"/>
                        </a:tabLst>
                      </a:pPr>
                      <a:r>
                        <a:rPr lang="mn-MN" sz="2000" dirty="0" smtClean="0">
                          <a:solidFill>
                            <a:schemeClr val="tx1"/>
                          </a:solidFill>
                          <a:effectLst/>
                          <a:latin typeface="Times New Roman" pitchFamily="18" charset="0"/>
                          <a:cs typeface="Times New Roman" pitchFamily="18" charset="0"/>
                        </a:rPr>
                        <a:t>  Зөвшилцлийн </a:t>
                      </a:r>
                      <a:r>
                        <a:rPr lang="mn-MN" sz="2000" dirty="0">
                          <a:solidFill>
                            <a:schemeClr val="tx1"/>
                          </a:solidFill>
                          <a:effectLst/>
                          <a:latin typeface="Times New Roman" pitchFamily="18" charset="0"/>
                          <a:cs typeface="Times New Roman" pitchFamily="18" charset="0"/>
                        </a:rPr>
                        <a:t>явцад тогтоогдсон  давхцал, бусад шаардлагатай өөрчлөлтийг  зураг </a:t>
                      </a:r>
                      <a:r>
                        <a:rPr lang="mn-MN" sz="2000" dirty="0" smtClean="0">
                          <a:solidFill>
                            <a:schemeClr val="tx1"/>
                          </a:solidFill>
                          <a:effectLst/>
                          <a:latin typeface="Times New Roman" pitchFamily="18" charset="0"/>
                          <a:cs typeface="Times New Roman" pitchFamily="18" charset="0"/>
                        </a:rPr>
                        <a:t>дээр </a:t>
                      </a:r>
                      <a:r>
                        <a:rPr lang="mn-MN" sz="2000" dirty="0">
                          <a:solidFill>
                            <a:schemeClr val="tx1"/>
                          </a:solidFill>
                          <a:effectLst/>
                          <a:latin typeface="Times New Roman" pitchFamily="18" charset="0"/>
                          <a:cs typeface="Times New Roman" pitchFamily="18" charset="0"/>
                        </a:rPr>
                        <a:t>нарийн сайн тэмдэглэх</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0" marR="0" lvl="0" indent="-63500">
                        <a:lnSpc>
                          <a:spcPct val="100000"/>
                        </a:lnSpc>
                        <a:spcBef>
                          <a:spcPts val="0"/>
                        </a:spcBef>
                        <a:spcAft>
                          <a:spcPts val="0"/>
                        </a:spcAft>
                        <a:buFont typeface="Symbol"/>
                        <a:buChar char=""/>
                        <a:tabLst>
                          <a:tab pos="109220" algn="l"/>
                        </a:tabLst>
                      </a:pPr>
                      <a:r>
                        <a:rPr lang="mn-MN" sz="2000" dirty="0" smtClean="0">
                          <a:solidFill>
                            <a:schemeClr val="tx1"/>
                          </a:solidFill>
                          <a:effectLst/>
                          <a:latin typeface="Times New Roman" pitchFamily="18" charset="0"/>
                          <a:cs typeface="Times New Roman" pitchFamily="18" charset="0"/>
                        </a:rPr>
                        <a:t>  Гэрээгээр </a:t>
                      </a:r>
                      <a:r>
                        <a:rPr lang="mn-MN" sz="2000" dirty="0">
                          <a:solidFill>
                            <a:schemeClr val="tx1"/>
                          </a:solidFill>
                          <a:effectLst/>
                          <a:latin typeface="Times New Roman" pitchFamily="18" charset="0"/>
                          <a:cs typeface="Times New Roman" pitchFamily="18" charset="0"/>
                        </a:rPr>
                        <a:t>ашиглах бэлчээрийн хил заагийн талаар  хөрштэй хийсэн зөвшилцөл </a:t>
                      </a:r>
                      <a:endParaRPr lang="en-US" sz="20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Symbol"/>
                        <a:buChar char=""/>
                        <a:tabLst>
                          <a:tab pos="109220" algn="l"/>
                        </a:tabLst>
                      </a:pPr>
                      <a:r>
                        <a:rPr lang="mn-MN" sz="2000" dirty="0" smtClean="0">
                          <a:solidFill>
                            <a:schemeClr val="tx1"/>
                          </a:solidFill>
                          <a:effectLst/>
                          <a:latin typeface="Times New Roman" pitchFamily="18" charset="0"/>
                          <a:cs typeface="Times New Roman" pitchFamily="18" charset="0"/>
                        </a:rPr>
                        <a:t>  Бэлчээрийн </a:t>
                      </a:r>
                      <a:r>
                        <a:rPr lang="mn-MN" sz="2000" dirty="0">
                          <a:solidFill>
                            <a:schemeClr val="tx1"/>
                          </a:solidFill>
                          <a:effectLst/>
                          <a:latin typeface="Times New Roman" pitchFamily="18" charset="0"/>
                          <a:cs typeface="Times New Roman" pitchFamily="18" charset="0"/>
                        </a:rPr>
                        <a:t>хил заагийг өөрчлөх, нэмэлт хийхээр тэмдэглэсэн гар зураг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mn-MN" sz="2000" dirty="0">
                          <a:solidFill>
                            <a:schemeClr val="tx1"/>
                          </a:solidFill>
                          <a:effectLst/>
                          <a:latin typeface="Times New Roman" pitchFamily="18" charset="0"/>
                          <a:cs typeface="Times New Roman" pitchFamily="18" charset="0"/>
                        </a:rPr>
                        <a:t>Ахлагч</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188464"/>
              </p:ext>
            </p:extLst>
          </p:nvPr>
        </p:nvGraphicFramePr>
        <p:xfrm>
          <a:off x="152400" y="1395248"/>
          <a:ext cx="8839200" cy="640080"/>
        </p:xfrm>
        <a:graphic>
          <a:graphicData uri="http://schemas.openxmlformats.org/drawingml/2006/table">
            <a:tbl>
              <a:tblPr firstRow="1" firstCol="1" bandRow="1"/>
              <a:tblGrid>
                <a:gridCol w="4114800"/>
                <a:gridCol w="2895600"/>
                <a:gridCol w="1828800"/>
              </a:tblGrid>
              <a:tr h="509752">
                <a:tc>
                  <a:txBody>
                    <a:bodyPr/>
                    <a:lstStyle/>
                    <a:p>
                      <a:pPr marL="0" marR="0" algn="ctr">
                        <a:lnSpc>
                          <a:spcPct val="100000"/>
                        </a:lnSpc>
                        <a:spcBef>
                          <a:spcPts val="0"/>
                        </a:spcBef>
                        <a:spcAft>
                          <a:spcPts val="0"/>
                        </a:spcAft>
                      </a:pPr>
                      <a:r>
                        <a:rPr lang="mn-MN" sz="2100" b="1" dirty="0">
                          <a:effectLst/>
                          <a:latin typeface="Times New Roman"/>
                          <a:ea typeface="Times New Roman"/>
                          <a:cs typeface="Times New Roman"/>
                        </a:rPr>
                        <a:t>Үйл ажиллагаа</a:t>
                      </a:r>
                      <a:endParaRPr lang="en-US" sz="21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100" b="1" dirty="0">
                          <a:effectLst/>
                          <a:latin typeface="Times New Roman"/>
                          <a:ea typeface="Times New Roman"/>
                          <a:cs typeface="Times New Roman"/>
                        </a:rPr>
                        <a:t>Гарах үр дүн</a:t>
                      </a:r>
                      <a:endParaRPr lang="en-US" sz="21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100" b="1" dirty="0">
                          <a:effectLst/>
                          <a:latin typeface="Times New Roman"/>
                          <a:ea typeface="Times New Roman"/>
                          <a:cs typeface="Times New Roman"/>
                        </a:rPr>
                        <a:t>Хариуцах эзэн</a:t>
                      </a:r>
                      <a:endParaRPr lang="en-US" sz="21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70" r="9470"/>
          <a:stretch/>
        </p:blipFill>
        <p:spPr bwMode="auto">
          <a:xfrm>
            <a:off x="7315200" y="2743200"/>
            <a:ext cx="1466892" cy="926458"/>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descr="DSC00337.JPG"/>
          <p:cNvPicPr/>
          <p:nvPr/>
        </p:nvPicPr>
        <p:blipFill>
          <a:blip r:embed="rId3" cstate="print"/>
          <a:stretch>
            <a:fillRect/>
          </a:stretch>
        </p:blipFill>
        <p:spPr>
          <a:xfrm>
            <a:off x="4495800" y="5181599"/>
            <a:ext cx="2196465" cy="1400175"/>
          </a:xfrm>
          <a:prstGeom prst="rect">
            <a:avLst/>
          </a:prstGeom>
        </p:spPr>
      </p:pic>
    </p:spTree>
    <p:extLst>
      <p:ext uri="{BB962C8B-B14F-4D97-AF65-F5344CB8AC3E}">
        <p14:creationId xmlns:p14="http://schemas.microsoft.com/office/powerpoint/2010/main" val="42238922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2500"/>
                                  </p:stCondLst>
                                  <p:childTnLst>
                                    <p:set>
                                      <p:cBhvr>
                                        <p:cTn id="21" dur="1" fill="hold">
                                          <p:stCondLst>
                                            <p:cond delay="0"/>
                                          </p:stCondLst>
                                        </p:cTn>
                                        <p:tgtEl>
                                          <p:spTgt spid="11266"/>
                                        </p:tgtEl>
                                        <p:attrNameLst>
                                          <p:attrName>style.visibility</p:attrName>
                                        </p:attrNameLst>
                                      </p:cBhvr>
                                      <p:to>
                                        <p:strVal val="visible"/>
                                      </p:to>
                                    </p:set>
                                    <p:animEffect transition="in" filter="barn(inVertical)">
                                      <p:cBhvr>
                                        <p:cTn id="22" dur="1000"/>
                                        <p:tgtEl>
                                          <p:spTgt spid="1126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uliinkhaant_PUG_ma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724400"/>
            <a:ext cx="1626553" cy="1924685"/>
          </a:xfrm>
          <a:prstGeom prst="rect">
            <a:avLst/>
          </a:prstGeom>
          <a:noFill/>
          <a:ln>
            <a:noFill/>
          </a:ln>
        </p:spPr>
      </p:pic>
      <p:sp>
        <p:nvSpPr>
          <p:cNvPr id="2" name="Title 1"/>
          <p:cNvSpPr>
            <a:spLocks noGrp="1"/>
          </p:cNvSpPr>
          <p:nvPr>
            <p:ph type="title"/>
          </p:nvPr>
        </p:nvSpPr>
        <p:spPr>
          <a:xfrm>
            <a:off x="457200" y="152400"/>
            <a:ext cx="8229600" cy="825064"/>
          </a:xfrm>
        </p:spPr>
        <p:style>
          <a:lnRef idx="2">
            <a:schemeClr val="accent1"/>
          </a:lnRef>
          <a:fillRef idx="1">
            <a:schemeClr val="lt1"/>
          </a:fillRef>
          <a:effectRef idx="0">
            <a:schemeClr val="accent1"/>
          </a:effectRef>
          <a:fontRef idx="minor">
            <a:schemeClr val="dk1"/>
          </a:fontRef>
        </p:style>
        <p:txBody>
          <a:bodyPr>
            <a:noAutofit/>
          </a:bodyPr>
          <a:lstStyle/>
          <a:p>
            <a:pPr marL="1654175" indent="-1654175"/>
            <a:r>
              <a:rPr lang="mn-MN" sz="3000" b="1" dirty="0" smtClean="0">
                <a:solidFill>
                  <a:srgbClr val="0000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Алхам 5: Зөшилцлийн үр дүнг гар зурагт тусгах, зөвшилцлийн баталгаа авах</a:t>
            </a:r>
            <a:endParaRPr lang="en-US" sz="3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32638"/>
            <a:ext cx="8839200" cy="49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108266481"/>
              </p:ext>
            </p:extLst>
          </p:nvPr>
        </p:nvGraphicFramePr>
        <p:xfrm>
          <a:off x="152399" y="1547643"/>
          <a:ext cx="8839201" cy="2033757"/>
        </p:xfrm>
        <a:graphic>
          <a:graphicData uri="http://schemas.openxmlformats.org/drawingml/2006/table">
            <a:tbl>
              <a:tblPr firstRow="1" firstCol="1" bandRow="1">
                <a:tableStyleId>{5C22544A-7EE6-4342-B048-85BDC9FD1C3A}</a:tableStyleId>
              </a:tblPr>
              <a:tblGrid>
                <a:gridCol w="4114801"/>
                <a:gridCol w="2895600"/>
                <a:gridCol w="1828800"/>
              </a:tblGrid>
              <a:tr h="2033757">
                <a:tc>
                  <a:txBody>
                    <a:bodyPr/>
                    <a:lstStyle/>
                    <a:p>
                      <a:pPr marL="0" marR="0" lvl="0" indent="0">
                        <a:lnSpc>
                          <a:spcPct val="100000"/>
                        </a:lnSpc>
                        <a:spcBef>
                          <a:spcPts val="0"/>
                        </a:spcBef>
                        <a:spcAft>
                          <a:spcPts val="0"/>
                        </a:spcAft>
                        <a:buFont typeface="Wingdings" pitchFamily="2" charset="2"/>
                        <a:buChar char="q"/>
                        <a:tabLst>
                          <a:tab pos="152400" algn="l"/>
                        </a:tabLst>
                      </a:pPr>
                      <a:r>
                        <a:rPr lang="mn-MN" sz="1900" dirty="0" smtClean="0">
                          <a:solidFill>
                            <a:schemeClr val="tx1"/>
                          </a:solidFill>
                          <a:effectLst/>
                          <a:latin typeface="Times New Roman" pitchFamily="18" charset="0"/>
                          <a:cs typeface="Times New Roman" pitchFamily="18" charset="0"/>
                        </a:rPr>
                        <a:t>  Хөрштэй </a:t>
                      </a:r>
                      <a:r>
                        <a:rPr lang="mn-MN" sz="1900" dirty="0">
                          <a:solidFill>
                            <a:schemeClr val="tx1"/>
                          </a:solidFill>
                          <a:effectLst/>
                          <a:latin typeface="Times New Roman" pitchFamily="18" charset="0"/>
                          <a:cs typeface="Times New Roman" pitchFamily="18" charset="0"/>
                        </a:rPr>
                        <a:t>зөвшилцсөний дагуу гар зургийг хянах, зохих өөрчлөлт хийх</a:t>
                      </a:r>
                      <a:endParaRPr lang="en-US" sz="19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52400" algn="l"/>
                        </a:tabLst>
                      </a:pPr>
                      <a:r>
                        <a:rPr lang="mn-MN" sz="1900" dirty="0" smtClean="0">
                          <a:solidFill>
                            <a:schemeClr val="tx1"/>
                          </a:solidFill>
                          <a:effectLst/>
                          <a:latin typeface="Times New Roman" pitchFamily="18" charset="0"/>
                          <a:cs typeface="Times New Roman" pitchFamily="18" charset="0"/>
                        </a:rPr>
                        <a:t>  Хянан </a:t>
                      </a:r>
                      <a:r>
                        <a:rPr lang="mn-MN" sz="1900" dirty="0">
                          <a:solidFill>
                            <a:schemeClr val="tx1"/>
                          </a:solidFill>
                          <a:effectLst/>
                          <a:latin typeface="Times New Roman" pitchFamily="18" charset="0"/>
                          <a:cs typeface="Times New Roman" pitchFamily="18" charset="0"/>
                        </a:rPr>
                        <a:t>өөрчилсөн зургаа зөвшилцөгч бүрт танилцуулах, </a:t>
                      </a:r>
                      <a:r>
                        <a:rPr lang="mn-MN" sz="1900" dirty="0" smtClean="0">
                          <a:solidFill>
                            <a:schemeClr val="tx1"/>
                          </a:solidFill>
                          <a:effectLst/>
                          <a:latin typeface="Times New Roman" pitchFamily="18" charset="0"/>
                          <a:cs typeface="Times New Roman" pitchFamily="18" charset="0"/>
                        </a:rPr>
                        <a:t>зөвшөөрсөн </a:t>
                      </a:r>
                      <a:r>
                        <a:rPr lang="mn-MN" sz="1900" dirty="0">
                          <a:solidFill>
                            <a:schemeClr val="tx1"/>
                          </a:solidFill>
                          <a:effectLst/>
                          <a:latin typeface="Times New Roman" pitchFamily="18" charset="0"/>
                          <a:cs typeface="Times New Roman" pitchFamily="18" charset="0"/>
                        </a:rPr>
                        <a:t>тухай зөвшилцлийн баталгаа гарын үсгээр авах</a:t>
                      </a:r>
                      <a:endParaRPr lang="en-US" sz="19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Char char=""/>
                        <a:tabLst>
                          <a:tab pos="161290" algn="l"/>
                        </a:tabLst>
                      </a:pPr>
                      <a:r>
                        <a:rPr lang="mn-MN" sz="1900" dirty="0" smtClean="0">
                          <a:solidFill>
                            <a:schemeClr val="tx1"/>
                          </a:solidFill>
                          <a:effectLst/>
                          <a:latin typeface="Times New Roman" pitchFamily="18" charset="0"/>
                          <a:cs typeface="Times New Roman" pitchFamily="18" charset="0"/>
                        </a:rPr>
                        <a:t>  Хөрштэй </a:t>
                      </a:r>
                      <a:r>
                        <a:rPr lang="mn-MN" sz="1900" dirty="0">
                          <a:solidFill>
                            <a:schemeClr val="tx1"/>
                          </a:solidFill>
                          <a:effectLst/>
                          <a:latin typeface="Times New Roman" pitchFamily="18" charset="0"/>
                          <a:cs typeface="Times New Roman" pitchFamily="18" charset="0"/>
                        </a:rPr>
                        <a:t>хийсэн зөвшилцлийн дагуу </a:t>
                      </a:r>
                      <a:r>
                        <a:rPr lang="mn-MN" sz="1900" dirty="0" smtClean="0">
                          <a:solidFill>
                            <a:schemeClr val="tx1"/>
                          </a:solidFill>
                          <a:effectLst/>
                          <a:latin typeface="Times New Roman" pitchFamily="18" charset="0"/>
                          <a:cs typeface="Times New Roman" pitchFamily="18" charset="0"/>
                        </a:rPr>
                        <a:t>хянасан </a:t>
                      </a:r>
                      <a:r>
                        <a:rPr lang="mn-MN" sz="1900" dirty="0">
                          <a:solidFill>
                            <a:schemeClr val="tx1"/>
                          </a:solidFill>
                          <a:effectLst/>
                          <a:latin typeface="Times New Roman" pitchFamily="18" charset="0"/>
                          <a:cs typeface="Times New Roman" pitchFamily="18" charset="0"/>
                        </a:rPr>
                        <a:t>гар зураг</a:t>
                      </a:r>
                      <a:endParaRPr lang="en-US" sz="19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Symbol"/>
                        <a:buChar char=""/>
                        <a:tabLst>
                          <a:tab pos="161290" algn="l"/>
                        </a:tabLst>
                      </a:pPr>
                      <a:r>
                        <a:rPr lang="mn-MN" sz="1900" dirty="0" smtClean="0">
                          <a:solidFill>
                            <a:schemeClr val="tx1"/>
                          </a:solidFill>
                          <a:effectLst/>
                          <a:latin typeface="Times New Roman" pitchFamily="18" charset="0"/>
                          <a:cs typeface="Times New Roman" pitchFamily="18" charset="0"/>
                        </a:rPr>
                        <a:t>  Хөршөөс </a:t>
                      </a:r>
                      <a:r>
                        <a:rPr lang="mn-MN" sz="1900" dirty="0">
                          <a:solidFill>
                            <a:schemeClr val="tx1"/>
                          </a:solidFill>
                          <a:effectLst/>
                          <a:latin typeface="Times New Roman" pitchFamily="18" charset="0"/>
                          <a:cs typeface="Times New Roman" pitchFamily="18" charset="0"/>
                        </a:rPr>
                        <a:t>гарын үсгээр авсан зөвшилцлийн баталгаа</a:t>
                      </a:r>
                      <a:endParaRPr lang="en-US" sz="1900" dirty="0">
                        <a:solidFill>
                          <a:schemeClr val="tx1"/>
                        </a:solidFill>
                        <a:effectLst/>
                        <a:latin typeface="Times New Roman" pitchFamily="18" charset="0"/>
                        <a:cs typeface="Times New Roman" pitchFamily="18" charset="0"/>
                      </a:endParaRPr>
                    </a:p>
                    <a:p>
                      <a:pPr marL="52070" marR="0">
                        <a:lnSpc>
                          <a:spcPct val="100000"/>
                        </a:lnSpc>
                        <a:spcBef>
                          <a:spcPts val="0"/>
                        </a:spcBef>
                        <a:spcAft>
                          <a:spcPts val="0"/>
                        </a:spcAft>
                        <a:tabLst>
                          <a:tab pos="161290" algn="l"/>
                        </a:tabLst>
                      </a:pPr>
                      <a:r>
                        <a:rPr lang="mn-MN" sz="1900" dirty="0">
                          <a:solidFill>
                            <a:schemeClr val="tx1"/>
                          </a:solidFill>
                          <a:effectLst/>
                          <a:latin typeface="Times New Roman" pitchFamily="18" charset="0"/>
                          <a:cs typeface="Times New Roman" pitchFamily="18" charset="0"/>
                        </a:rPr>
                        <a:t> </a:t>
                      </a:r>
                      <a:endParaRPr lang="en-US" sz="19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 marR="0">
                        <a:lnSpc>
                          <a:spcPct val="100000"/>
                        </a:lnSpc>
                        <a:spcBef>
                          <a:spcPts val="0"/>
                        </a:spcBef>
                        <a:spcAft>
                          <a:spcPts val="0"/>
                        </a:spcAft>
                        <a:tabLst>
                          <a:tab pos="155575" algn="l"/>
                        </a:tabLst>
                      </a:pPr>
                      <a:r>
                        <a:rPr lang="mn-MN" sz="1900" dirty="0">
                          <a:solidFill>
                            <a:schemeClr val="tx1"/>
                          </a:solidFill>
                          <a:effectLst/>
                          <a:latin typeface="Times New Roman" pitchFamily="18" charset="0"/>
                          <a:cs typeface="Times New Roman" pitchFamily="18" charset="0"/>
                        </a:rPr>
                        <a:t>Ахлагч, гишүүд</a:t>
                      </a:r>
                      <a:endParaRPr lang="en-US" sz="19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36627066"/>
              </p:ext>
            </p:extLst>
          </p:nvPr>
        </p:nvGraphicFramePr>
        <p:xfrm>
          <a:off x="152400" y="3657600"/>
          <a:ext cx="8839200" cy="914400"/>
        </p:xfrm>
        <a:graphic>
          <a:graphicData uri="http://schemas.openxmlformats.org/drawingml/2006/table">
            <a:tbl>
              <a:tblPr firstRow="1" firstCol="1" bandRow="1">
                <a:tableStyleId>{5C22544A-7EE6-4342-B048-85BDC9FD1C3A}</a:tableStyleId>
              </a:tblPr>
              <a:tblGrid>
                <a:gridCol w="4114800"/>
                <a:gridCol w="2895600"/>
                <a:gridCol w="1828800"/>
              </a:tblGrid>
              <a:tr h="838200">
                <a:tc>
                  <a:txBody>
                    <a:bodyPr/>
                    <a:lstStyle/>
                    <a:p>
                      <a:pPr marL="0" marR="0" lvl="0" indent="0">
                        <a:lnSpc>
                          <a:spcPct val="100000"/>
                        </a:lnSpc>
                        <a:spcBef>
                          <a:spcPts val="0"/>
                        </a:spcBef>
                        <a:spcAft>
                          <a:spcPts val="0"/>
                        </a:spcAft>
                        <a:buFont typeface="Wingdings" pitchFamily="2" charset="2"/>
                        <a:buChar char="q"/>
                        <a:tabLst>
                          <a:tab pos="152400" algn="l"/>
                        </a:tabLst>
                      </a:pPr>
                      <a:r>
                        <a:rPr lang="mn-MN" sz="2000" dirty="0" smtClean="0">
                          <a:solidFill>
                            <a:schemeClr val="tx1"/>
                          </a:solidFill>
                          <a:effectLst/>
                          <a:latin typeface="Times New Roman" pitchFamily="18" charset="0"/>
                          <a:cs typeface="Times New Roman" pitchFamily="18" charset="0"/>
                        </a:rPr>
                        <a:t>  Зөвшилцлөөр </a:t>
                      </a:r>
                      <a:r>
                        <a:rPr lang="mn-MN" sz="2000" dirty="0">
                          <a:solidFill>
                            <a:schemeClr val="tx1"/>
                          </a:solidFill>
                          <a:effectLst/>
                          <a:latin typeface="Times New Roman" pitchFamily="18" charset="0"/>
                          <a:cs typeface="Times New Roman" pitchFamily="18" charset="0"/>
                        </a:rPr>
                        <a:t>тогтоосон хил заагийн гар зургийг СБАХ-д </a:t>
                      </a:r>
                      <a:r>
                        <a:rPr lang="mn-MN" sz="2000" dirty="0" smtClean="0">
                          <a:solidFill>
                            <a:schemeClr val="tx1"/>
                          </a:solidFill>
                          <a:effectLst/>
                          <a:latin typeface="Times New Roman" pitchFamily="18" charset="0"/>
                          <a:cs typeface="Times New Roman" pitchFamily="18" charset="0"/>
                        </a:rPr>
                        <a:t>танилцуулах</a:t>
                      </a:r>
                      <a:endParaRPr lang="en-US" sz="20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tabLst>
                          <a:tab pos="161290" algn="l"/>
                        </a:tabLst>
                      </a:pPr>
                      <a:r>
                        <a:rPr lang="mn-MN" sz="2000" dirty="0">
                          <a:solidFill>
                            <a:schemeClr val="tx1"/>
                          </a:solidFill>
                          <a:effectLst/>
                          <a:latin typeface="Times New Roman" pitchFamily="18" charset="0"/>
                          <a:cs typeface="Times New Roman" pitchFamily="18" charset="0"/>
                        </a:rPr>
                        <a:t>СБАХ-д танилцуулсан, </a:t>
                      </a:r>
                      <a:r>
                        <a:rPr lang="mn-MN" sz="2000" dirty="0" smtClean="0">
                          <a:solidFill>
                            <a:schemeClr val="tx1"/>
                          </a:solidFill>
                          <a:effectLst/>
                          <a:latin typeface="Times New Roman" pitchFamily="18" charset="0"/>
                          <a:cs typeface="Times New Roman" pitchFamily="18" charset="0"/>
                        </a:rPr>
                        <a:t>зургийн эх </a:t>
                      </a:r>
                      <a:r>
                        <a:rPr lang="mn-MN" sz="2000" dirty="0">
                          <a:solidFill>
                            <a:schemeClr val="tx1"/>
                          </a:solidFill>
                          <a:effectLst/>
                          <a:latin typeface="Times New Roman" pitchFamily="18" charset="0"/>
                          <a:cs typeface="Times New Roman" pitchFamily="18" charset="0"/>
                        </a:rPr>
                        <a:t>хувь</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None/>
                        <a:tabLst>
                          <a:tab pos="155575" algn="l"/>
                        </a:tabLst>
                      </a:pPr>
                      <a:r>
                        <a:rPr lang="mn-MN" sz="2000" dirty="0" smtClean="0">
                          <a:solidFill>
                            <a:schemeClr val="tx1"/>
                          </a:solidFill>
                          <a:effectLst/>
                          <a:latin typeface="Times New Roman" pitchFamily="18" charset="0"/>
                          <a:cs typeface="Times New Roman" pitchFamily="18" charset="0"/>
                        </a:rPr>
                        <a:t>Ахлагч</a:t>
                      </a:r>
                      <a:endParaRPr lang="en-US" sz="20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Symbol"/>
                        <a:buNone/>
                        <a:tabLst>
                          <a:tab pos="155575" algn="l"/>
                        </a:tabLst>
                      </a:pPr>
                      <a:endParaRPr lang="en-US" sz="2000" dirty="0">
                        <a:solidFill>
                          <a:schemeClr val="tx1"/>
                        </a:solidFill>
                        <a:effectLst/>
                        <a:latin typeface="Times New Roman" pitchFamily="18" charset="0"/>
                        <a:cs typeface="Times New Roman" pitchFamily="18" charset="0"/>
                      </a:endParaRPr>
                    </a:p>
                    <a:p>
                      <a:pPr marL="45720" marR="0">
                        <a:lnSpc>
                          <a:spcPct val="100000"/>
                        </a:lnSpc>
                        <a:spcBef>
                          <a:spcPts val="0"/>
                        </a:spcBef>
                        <a:spcAft>
                          <a:spcPts val="0"/>
                        </a:spcAft>
                        <a:tabLst>
                          <a:tab pos="155575"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2291" name="Picture 46" descr="Description: C:\Users\Erdenebaatar\Desktop\Green Gold\III trip_Oct 2015\Maps\buyant.jpg"/>
          <p:cNvPicPr>
            <a:picLocks noChangeAspect="1" noChangeArrowheads="1"/>
          </p:cNvPicPr>
          <p:nvPr/>
        </p:nvPicPr>
        <p:blipFill>
          <a:blip r:embed="rId4" cstate="print">
            <a:extLst>
              <a:ext uri="{28A0092B-C50C-407E-A947-70E740481C1C}">
                <a14:useLocalDpi xmlns:a14="http://schemas.microsoft.com/office/drawing/2010/main" val="0"/>
              </a:ext>
            </a:extLst>
          </a:blip>
          <a:srcRect l="16010" t="12605" r="18362" b="9515"/>
          <a:stretch>
            <a:fillRect/>
          </a:stretch>
        </p:blipFill>
        <p:spPr bwMode="auto">
          <a:xfrm>
            <a:off x="5029200" y="4724400"/>
            <a:ext cx="2154621" cy="198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845203605"/>
              </p:ext>
            </p:extLst>
          </p:nvPr>
        </p:nvGraphicFramePr>
        <p:xfrm>
          <a:off x="228600" y="4648201"/>
          <a:ext cx="8839200" cy="2057399"/>
        </p:xfrm>
        <a:graphic>
          <a:graphicData uri="http://schemas.openxmlformats.org/drawingml/2006/table">
            <a:tbl>
              <a:tblPr firstRow="1" firstCol="1" bandRow="1">
                <a:tableStyleId>{5C22544A-7EE6-4342-B048-85BDC9FD1C3A}</a:tableStyleId>
              </a:tblPr>
              <a:tblGrid>
                <a:gridCol w="2743200"/>
                <a:gridCol w="4191000"/>
                <a:gridCol w="1905000"/>
              </a:tblGrid>
              <a:tr h="2057399">
                <a:tc>
                  <a:txBody>
                    <a:bodyPr/>
                    <a:lstStyle/>
                    <a:p>
                      <a:pPr marL="0" marR="0" lvl="0" indent="0">
                        <a:lnSpc>
                          <a:spcPct val="100000"/>
                        </a:lnSpc>
                        <a:spcBef>
                          <a:spcPts val="0"/>
                        </a:spcBef>
                        <a:spcAft>
                          <a:spcPts val="0"/>
                        </a:spcAft>
                        <a:buFont typeface="Wingdings" pitchFamily="2" charset="2"/>
                        <a:buChar char="q"/>
                        <a:tabLst>
                          <a:tab pos="152400" algn="l"/>
                        </a:tabLst>
                      </a:pPr>
                      <a:r>
                        <a:rPr lang="mn-MN" sz="2000" dirty="0" smtClean="0">
                          <a:solidFill>
                            <a:schemeClr val="tx1"/>
                          </a:solidFill>
                          <a:effectLst/>
                          <a:latin typeface="Times New Roman" pitchFamily="18" charset="0"/>
                          <a:cs typeface="Times New Roman" pitchFamily="18" charset="0"/>
                        </a:rPr>
                        <a:t>  </a:t>
                      </a:r>
                      <a:r>
                        <a:rPr lang="en-US" sz="2000" dirty="0" smtClean="0">
                          <a:solidFill>
                            <a:schemeClr val="tx1"/>
                          </a:solidFill>
                          <a:effectLst/>
                          <a:latin typeface="Times New Roman" pitchFamily="18" charset="0"/>
                          <a:cs typeface="Times New Roman" pitchFamily="18" charset="0"/>
                        </a:rPr>
                        <a:t>Х</a:t>
                      </a:r>
                      <a:r>
                        <a:rPr lang="mn-MN" sz="2000" dirty="0" smtClean="0">
                          <a:solidFill>
                            <a:schemeClr val="tx1"/>
                          </a:solidFill>
                          <a:effectLst/>
                          <a:latin typeface="Times New Roman" pitchFamily="18" charset="0"/>
                          <a:cs typeface="Times New Roman" pitchFamily="18" charset="0"/>
                        </a:rPr>
                        <a:t>ил заагийг</a:t>
                      </a:r>
                      <a:r>
                        <a:rPr lang="mn-MN" sz="2000" baseline="0" dirty="0" smtClean="0">
                          <a:solidFill>
                            <a:schemeClr val="tx1"/>
                          </a:solidFill>
                          <a:effectLst/>
                          <a:latin typeface="Times New Roman" pitchFamily="18" charset="0"/>
                          <a:cs typeface="Times New Roman" pitchFamily="18" charset="0"/>
                        </a:rPr>
                        <a:t> </a:t>
                      </a:r>
                      <a:r>
                        <a:rPr lang="mn-MN" sz="2000" dirty="0" smtClean="0">
                          <a:solidFill>
                            <a:schemeClr val="tx1"/>
                          </a:solidFill>
                          <a:effectLst/>
                          <a:latin typeface="Times New Roman" pitchFamily="18" charset="0"/>
                          <a:cs typeface="Times New Roman" pitchFamily="18" charset="0"/>
                        </a:rPr>
                        <a:t>албан ёсоор зураглалд</a:t>
                      </a:r>
                      <a:r>
                        <a:rPr lang="mn-MN" sz="2000" baseline="0" dirty="0" smtClean="0">
                          <a:solidFill>
                            <a:schemeClr val="tx1"/>
                          </a:solidFill>
                          <a:effectLst/>
                          <a:latin typeface="Times New Roman" pitchFamily="18" charset="0"/>
                          <a:cs typeface="Times New Roman" pitchFamily="18" charset="0"/>
                        </a:rPr>
                        <a:t> буулгах</a:t>
                      </a:r>
                      <a:endParaRPr lang="en-US" sz="2000" dirty="0">
                        <a:solidFill>
                          <a:schemeClr val="tx1"/>
                        </a:solidFill>
                        <a:effectLst/>
                        <a:latin typeface="Times New Roman" pitchFamily="18" charset="0"/>
                        <a:cs typeface="Times New Roman" pitchFamily="18" charset="0"/>
                      </a:endParaRPr>
                    </a:p>
                    <a:p>
                      <a:pPr marL="0" marR="0" algn="ctr">
                        <a:lnSpc>
                          <a:spcPct val="100000"/>
                        </a:lnSpc>
                        <a:spcBef>
                          <a:spcPts val="0"/>
                        </a:spcBef>
                        <a:spcAft>
                          <a:spcPts val="0"/>
                        </a:spcAft>
                        <a:tabLst>
                          <a:tab pos="152400"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tabLst>
                          <a:tab pos="161290" algn="l"/>
                        </a:tabLst>
                      </a:pPr>
                      <a:r>
                        <a:rPr lang="en-US" sz="2000" dirty="0" smtClean="0">
                          <a:solidFill>
                            <a:schemeClr val="tx1"/>
                          </a:solidFill>
                          <a:effectLst/>
                          <a:latin typeface="Times New Roman" pitchFamily="18" charset="0"/>
                          <a:cs typeface="Times New Roman" pitchFamily="18" charset="0"/>
                        </a:rPr>
                        <a:t>GIS</a:t>
                      </a:r>
                      <a:r>
                        <a:rPr lang="mn-MN" sz="2000" dirty="0" smtClean="0">
                          <a:solidFill>
                            <a:schemeClr val="tx1"/>
                          </a:solidFill>
                          <a:effectLst/>
                          <a:latin typeface="Times New Roman" pitchFamily="18" charset="0"/>
                          <a:cs typeface="Times New Roman" pitchFamily="18" charset="0"/>
                        </a:rPr>
                        <a:t> </a:t>
                      </a:r>
                      <a:r>
                        <a:rPr lang="mn-MN" sz="2000" dirty="0">
                          <a:solidFill>
                            <a:schemeClr val="tx1"/>
                          </a:solidFill>
                          <a:effectLst/>
                          <a:latin typeface="Times New Roman" pitchFamily="18" charset="0"/>
                          <a:cs typeface="Times New Roman" pitchFamily="18" charset="0"/>
                        </a:rPr>
                        <a:t>програмаар </a:t>
                      </a:r>
                      <a:endParaRPr lang="mn-MN" sz="2000" dirty="0" smtClean="0">
                        <a:solidFill>
                          <a:schemeClr val="tx1"/>
                        </a:solidFill>
                        <a:effectLst/>
                        <a:latin typeface="Times New Roman" pitchFamily="18" charset="0"/>
                        <a:cs typeface="Times New Roman" pitchFamily="18" charset="0"/>
                      </a:endParaRPr>
                    </a:p>
                    <a:p>
                      <a:pPr marL="0" marR="0">
                        <a:lnSpc>
                          <a:spcPct val="100000"/>
                        </a:lnSpc>
                        <a:spcBef>
                          <a:spcPts val="0"/>
                        </a:spcBef>
                        <a:spcAft>
                          <a:spcPts val="0"/>
                        </a:spcAft>
                        <a:tabLst>
                          <a:tab pos="161290" algn="l"/>
                        </a:tabLst>
                      </a:pPr>
                      <a:r>
                        <a:rPr lang="mn-MN" sz="2000" dirty="0" smtClean="0">
                          <a:solidFill>
                            <a:schemeClr val="tx1"/>
                          </a:solidFill>
                          <a:effectLst/>
                          <a:latin typeface="Times New Roman" pitchFamily="18" charset="0"/>
                          <a:cs typeface="Times New Roman" pitchFamily="18" charset="0"/>
                        </a:rPr>
                        <a:t>бэлдсэн </a:t>
                      </a:r>
                      <a:r>
                        <a:rPr lang="mn-MN" sz="2000" dirty="0">
                          <a:solidFill>
                            <a:schemeClr val="tx1"/>
                          </a:solidFill>
                          <a:effectLst/>
                          <a:latin typeface="Times New Roman" pitchFamily="18" charset="0"/>
                          <a:cs typeface="Times New Roman" pitchFamily="18" charset="0"/>
                        </a:rPr>
                        <a:t>зургийн </a:t>
                      </a:r>
                      <a:endParaRPr lang="mn-MN" sz="2000" dirty="0" smtClean="0">
                        <a:solidFill>
                          <a:schemeClr val="tx1"/>
                        </a:solidFill>
                        <a:effectLst/>
                        <a:latin typeface="Times New Roman" pitchFamily="18" charset="0"/>
                        <a:cs typeface="Times New Roman" pitchFamily="18" charset="0"/>
                      </a:endParaRPr>
                    </a:p>
                    <a:p>
                      <a:pPr marL="0" marR="0">
                        <a:lnSpc>
                          <a:spcPct val="100000"/>
                        </a:lnSpc>
                        <a:spcBef>
                          <a:spcPts val="0"/>
                        </a:spcBef>
                        <a:spcAft>
                          <a:spcPts val="0"/>
                        </a:spcAft>
                        <a:tabLst>
                          <a:tab pos="161290" algn="l"/>
                        </a:tabLst>
                      </a:pPr>
                      <a:r>
                        <a:rPr lang="mn-MN" sz="2000" dirty="0" smtClean="0">
                          <a:solidFill>
                            <a:schemeClr val="tx1"/>
                          </a:solidFill>
                          <a:effectLst/>
                          <a:latin typeface="Times New Roman" pitchFamily="18" charset="0"/>
                          <a:cs typeface="Times New Roman" pitchFamily="18" charset="0"/>
                        </a:rPr>
                        <a:t>албан </a:t>
                      </a:r>
                      <a:r>
                        <a:rPr lang="mn-MN" sz="2000" dirty="0">
                          <a:solidFill>
                            <a:schemeClr val="tx1"/>
                          </a:solidFill>
                          <a:effectLst/>
                          <a:latin typeface="Times New Roman" pitchFamily="18" charset="0"/>
                          <a:cs typeface="Times New Roman" pitchFamily="18" charset="0"/>
                        </a:rPr>
                        <a:t>ёсны эх </a:t>
                      </a:r>
                      <a:endParaRPr lang="mn-MN" sz="2000" dirty="0" smtClean="0">
                        <a:solidFill>
                          <a:schemeClr val="tx1"/>
                        </a:solidFill>
                        <a:effectLst/>
                        <a:latin typeface="Times New Roman" pitchFamily="18" charset="0"/>
                        <a:cs typeface="Times New Roman" pitchFamily="18" charset="0"/>
                      </a:endParaRPr>
                    </a:p>
                    <a:p>
                      <a:pPr marL="0" marR="0">
                        <a:lnSpc>
                          <a:spcPct val="100000"/>
                        </a:lnSpc>
                        <a:spcBef>
                          <a:spcPts val="0"/>
                        </a:spcBef>
                        <a:spcAft>
                          <a:spcPts val="0"/>
                        </a:spcAft>
                        <a:tabLst>
                          <a:tab pos="161290" algn="l"/>
                        </a:tabLst>
                      </a:pPr>
                      <a:r>
                        <a:rPr lang="mn-MN" sz="2000" dirty="0" smtClean="0">
                          <a:solidFill>
                            <a:schemeClr val="tx1"/>
                          </a:solidFill>
                          <a:effectLst/>
                          <a:latin typeface="Times New Roman" pitchFamily="18" charset="0"/>
                          <a:cs typeface="Times New Roman" pitchFamily="18" charset="0"/>
                        </a:rPr>
                        <a:t>хувь</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None/>
                        <a:tabLst>
                          <a:tab pos="155575" algn="l"/>
                        </a:tabLst>
                      </a:pPr>
                      <a:r>
                        <a:rPr lang="mn-MN" sz="2000" dirty="0" smtClean="0">
                          <a:solidFill>
                            <a:schemeClr val="tx1"/>
                          </a:solidFill>
                          <a:effectLst/>
                          <a:latin typeface="Times New Roman" pitchFamily="18" charset="0"/>
                          <a:cs typeface="Times New Roman" pitchFamily="18" charset="0"/>
                        </a:rPr>
                        <a:t>СБАХ/Газрын </a:t>
                      </a:r>
                      <a:r>
                        <a:rPr lang="mn-MN" sz="2000" dirty="0">
                          <a:solidFill>
                            <a:schemeClr val="tx1"/>
                          </a:solidFill>
                          <a:effectLst/>
                          <a:latin typeface="Times New Roman" pitchFamily="18" charset="0"/>
                          <a:cs typeface="Times New Roman" pitchFamily="18" charset="0"/>
                        </a:rPr>
                        <a:t>даамал</a:t>
                      </a:r>
                      <a:endParaRPr lang="en-US" sz="2000" dirty="0">
                        <a:solidFill>
                          <a:schemeClr val="tx1"/>
                        </a:solidFill>
                        <a:effectLst/>
                        <a:latin typeface="Times New Roman" pitchFamily="18" charset="0"/>
                        <a:cs typeface="Times New Roman" pitchFamily="18" charset="0"/>
                      </a:endParaRPr>
                    </a:p>
                    <a:p>
                      <a:pPr marL="45720" marR="0">
                        <a:lnSpc>
                          <a:spcPct val="100000"/>
                        </a:lnSpc>
                        <a:spcBef>
                          <a:spcPts val="0"/>
                        </a:spcBef>
                        <a:spcAft>
                          <a:spcPts val="0"/>
                        </a:spcAft>
                        <a:tabLst>
                          <a:tab pos="155575"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501163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randombar(horizontal)">
                                      <p:cBhvr>
                                        <p:cTn id="12" dur="10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400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50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3000"/>
                                  </p:stCondLst>
                                  <p:childTnLst>
                                    <p:set>
                                      <p:cBhvr>
                                        <p:cTn id="47" dur="1" fill="hold">
                                          <p:stCondLst>
                                            <p:cond delay="0"/>
                                          </p:stCondLst>
                                        </p:cTn>
                                        <p:tgtEl>
                                          <p:spTgt spid="12291"/>
                                        </p:tgtEl>
                                        <p:attrNameLst>
                                          <p:attrName>style.visibility</p:attrName>
                                        </p:attrNameLst>
                                      </p:cBhvr>
                                      <p:to>
                                        <p:strVal val="visible"/>
                                      </p:to>
                                    </p:set>
                                    <p:animEffect transition="in" filter="barn(inVertical)">
                                      <p:cBhvr>
                                        <p:cTn id="48"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986343"/>
            <a:ext cx="3252787" cy="186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600200"/>
          </a:xfrm>
        </p:spPr>
        <p:style>
          <a:lnRef idx="2">
            <a:schemeClr val="accent1"/>
          </a:lnRef>
          <a:fillRef idx="1">
            <a:schemeClr val="lt1"/>
          </a:fillRef>
          <a:effectRef idx="0">
            <a:schemeClr val="accent1"/>
          </a:effectRef>
          <a:fontRef idx="minor">
            <a:schemeClr val="dk1"/>
          </a:fontRef>
        </p:style>
        <p:txBody>
          <a:bodyPr>
            <a:noAutofit/>
          </a:bodyPr>
          <a:lstStyle/>
          <a:p>
            <a:pPr marL="1654175" indent="-1654175"/>
            <a:r>
              <a:rPr lang="mn-MN" sz="2800" b="1" dirty="0" smtClean="0">
                <a:solidFill>
                  <a:srgbClr val="0000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Алхам 6</a:t>
            </a:r>
            <a:r>
              <a:rPr lang="mn-MN" sz="2800" b="1" dirty="0">
                <a:solidFill>
                  <a:srgbClr val="0000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 бэлчээрийн газрын төлөв байдлыг тодорхойлж зураглах, бэлчээрийн төлөв байдлын суурь түвшинг тодорхойлж гэрээнд хавсаргах</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472" y="1600200"/>
            <a:ext cx="8839200" cy="49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510441067"/>
              </p:ext>
            </p:extLst>
          </p:nvPr>
        </p:nvGraphicFramePr>
        <p:xfrm>
          <a:off x="76200" y="2133600"/>
          <a:ext cx="9067800" cy="2567157"/>
        </p:xfrm>
        <a:graphic>
          <a:graphicData uri="http://schemas.openxmlformats.org/drawingml/2006/table">
            <a:tbl>
              <a:tblPr firstRow="1" firstCol="1" bandRow="1">
                <a:tableStyleId>{5C22544A-7EE6-4342-B048-85BDC9FD1C3A}</a:tableStyleId>
              </a:tblPr>
              <a:tblGrid>
                <a:gridCol w="4038600"/>
                <a:gridCol w="2971800"/>
                <a:gridCol w="2057400"/>
              </a:tblGrid>
              <a:tr h="2567157">
                <a:tc>
                  <a:txBody>
                    <a:bodyPr/>
                    <a:lstStyle/>
                    <a:p>
                      <a:pPr marL="0" marR="0" lvl="0" indent="0">
                        <a:lnSpc>
                          <a:spcPct val="100000"/>
                        </a:lnSpc>
                        <a:spcBef>
                          <a:spcPts val="0"/>
                        </a:spcBef>
                        <a:spcAft>
                          <a:spcPts val="0"/>
                        </a:spcAft>
                        <a:buFont typeface="Wingdings" pitchFamily="2" charset="2"/>
                        <a:buChar char="q"/>
                        <a:tabLst>
                          <a:tab pos="152400" algn="l"/>
                        </a:tabLst>
                      </a:pPr>
                      <a:r>
                        <a:rPr lang="mn-MN" sz="1900" dirty="0" smtClean="0">
                          <a:solidFill>
                            <a:schemeClr val="tx1"/>
                          </a:solidFill>
                          <a:effectLst/>
                          <a:latin typeface="Times New Roman" pitchFamily="18" charset="0"/>
                          <a:cs typeface="Times New Roman" pitchFamily="18" charset="0"/>
                        </a:rPr>
                        <a:t>  Хээрийн судалгаа, сансрын зурагт үндэслэн чадавхийн зураг хийх</a:t>
                      </a:r>
                      <a:endParaRPr lang="en-US" sz="19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52400" algn="l"/>
                        </a:tabLst>
                      </a:pPr>
                      <a:r>
                        <a:rPr lang="mn-MN" sz="1900" dirty="0" smtClean="0">
                          <a:solidFill>
                            <a:schemeClr val="tx1"/>
                          </a:solidFill>
                          <a:effectLst/>
                          <a:latin typeface="Times New Roman" pitchFamily="18" charset="0"/>
                          <a:cs typeface="Times New Roman" pitchFamily="18" charset="0"/>
                        </a:rPr>
                        <a:t>  Мониторинг</a:t>
                      </a:r>
                      <a:r>
                        <a:rPr lang="mn-MN" sz="1900" baseline="0" dirty="0" smtClean="0">
                          <a:solidFill>
                            <a:schemeClr val="tx1"/>
                          </a:solidFill>
                          <a:effectLst/>
                          <a:latin typeface="Times New Roman" pitchFamily="18" charset="0"/>
                          <a:cs typeface="Times New Roman" pitchFamily="18" charset="0"/>
                        </a:rPr>
                        <a:t> хийх, мэдээлэл боловсруулах  </a:t>
                      </a:r>
                    </a:p>
                    <a:p>
                      <a:pPr marL="0" marR="0" lvl="0" indent="0">
                        <a:lnSpc>
                          <a:spcPct val="100000"/>
                        </a:lnSpc>
                        <a:spcBef>
                          <a:spcPts val="0"/>
                        </a:spcBef>
                        <a:spcAft>
                          <a:spcPts val="0"/>
                        </a:spcAft>
                        <a:buFont typeface="Wingdings" pitchFamily="2" charset="2"/>
                        <a:buChar char="q"/>
                        <a:tabLst>
                          <a:tab pos="152400" algn="l"/>
                        </a:tabLst>
                      </a:pPr>
                      <a:r>
                        <a:rPr lang="mn-MN" sz="1900" baseline="0" dirty="0" smtClean="0">
                          <a:solidFill>
                            <a:schemeClr val="tx1"/>
                          </a:solidFill>
                          <a:effectLst/>
                          <a:latin typeface="Times New Roman" pitchFamily="18" charset="0"/>
                          <a:cs typeface="Times New Roman" pitchFamily="18" charset="0"/>
                        </a:rPr>
                        <a:t>төлөв байдал өөрчлөлтийн загвартай холбох</a:t>
                      </a:r>
                      <a:endParaRPr lang="en-US" sz="19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Char char=""/>
                        <a:tabLst>
                          <a:tab pos="161290" algn="l"/>
                        </a:tabLst>
                      </a:pPr>
                      <a:r>
                        <a:rPr lang="mn-MN" sz="1900" dirty="0" smtClean="0">
                          <a:solidFill>
                            <a:schemeClr val="tx1"/>
                          </a:solidFill>
                          <a:effectLst/>
                          <a:latin typeface="Times New Roman" pitchFamily="18" charset="0"/>
                          <a:cs typeface="Times New Roman" pitchFamily="18" charset="0"/>
                        </a:rPr>
                        <a:t>  </a:t>
                      </a:r>
                      <a:r>
                        <a:rPr lang="mn-MN" sz="1600" dirty="0" smtClean="0">
                          <a:solidFill>
                            <a:schemeClr val="tx1"/>
                          </a:solidFill>
                          <a:effectLst/>
                          <a:latin typeface="Times New Roman" pitchFamily="18" charset="0"/>
                          <a:cs typeface="Times New Roman" pitchFamily="18" charset="0"/>
                        </a:rPr>
                        <a:t>Тухайн бэлчээр мал бэлчээрлэлтийг тэсвэрлэх, ашиглалтын дараа сэргэн ургах чадавхиараа  экологийн ямар бүлэгт хуваагдаж байгаа нь тодорхой болно </a:t>
                      </a:r>
                      <a:r>
                        <a:rPr lang="mn-MN" sz="1600" dirty="0">
                          <a:solidFill>
                            <a:schemeClr val="tx1"/>
                          </a:solidFill>
                          <a:effectLst/>
                          <a:latin typeface="Times New Roman" pitchFamily="18" charset="0"/>
                          <a:cs typeface="Times New Roman" pitchFamily="18" charset="0"/>
                        </a:rPr>
                        <a:t> </a:t>
                      </a:r>
                      <a:endParaRPr lang="mn-MN" sz="16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Symbol"/>
                        <a:buChar char=""/>
                        <a:tabLst>
                          <a:tab pos="161290" algn="l"/>
                        </a:tabLst>
                      </a:pPr>
                      <a:r>
                        <a:rPr lang="mn-MN" sz="1600" dirty="0" smtClean="0">
                          <a:solidFill>
                            <a:schemeClr val="tx1"/>
                          </a:solidFill>
                          <a:effectLst/>
                          <a:latin typeface="Times New Roman" pitchFamily="18" charset="0"/>
                          <a:ea typeface="Times New Roman"/>
                          <a:cs typeface="Times New Roman" pitchFamily="18" charset="0"/>
                        </a:rPr>
                        <a:t>Төлөв байдлын өнөөгийн түвшин</a:t>
                      </a:r>
                      <a:r>
                        <a:rPr lang="mn-MN" sz="1600" baseline="0" dirty="0" smtClean="0">
                          <a:solidFill>
                            <a:schemeClr val="tx1"/>
                          </a:solidFill>
                          <a:effectLst/>
                          <a:latin typeface="Times New Roman" pitchFamily="18" charset="0"/>
                          <a:ea typeface="Times New Roman"/>
                          <a:cs typeface="Times New Roman" pitchFamily="18" charset="0"/>
                        </a:rPr>
                        <a:t> /сэргэх чадавхийн ангилал/ тодорхойлогдоно</a:t>
                      </a:r>
                      <a:endParaRPr lang="en-US" sz="16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8620" marR="0" indent="-342900">
                        <a:lnSpc>
                          <a:spcPct val="100000"/>
                        </a:lnSpc>
                        <a:spcBef>
                          <a:spcPts val="0"/>
                        </a:spcBef>
                        <a:spcAft>
                          <a:spcPts val="0"/>
                        </a:spcAft>
                        <a:buFont typeface="Arial" pitchFamily="34" charset="0"/>
                        <a:buChar char="•"/>
                        <a:tabLst>
                          <a:tab pos="155575" algn="l"/>
                        </a:tabLst>
                      </a:pPr>
                      <a:r>
                        <a:rPr lang="mn-MN" sz="1900" dirty="0" smtClean="0">
                          <a:solidFill>
                            <a:schemeClr val="tx1"/>
                          </a:solidFill>
                          <a:effectLst/>
                          <a:latin typeface="Times New Roman" pitchFamily="18" charset="0"/>
                          <a:cs typeface="Times New Roman" pitchFamily="18" charset="0"/>
                        </a:rPr>
                        <a:t>ГХБХГ-ын мэргэжилтэн</a:t>
                      </a:r>
                    </a:p>
                    <a:p>
                      <a:pPr marL="388620" marR="0" indent="-342900">
                        <a:lnSpc>
                          <a:spcPct val="100000"/>
                        </a:lnSpc>
                        <a:spcBef>
                          <a:spcPts val="0"/>
                        </a:spcBef>
                        <a:spcAft>
                          <a:spcPts val="0"/>
                        </a:spcAft>
                        <a:buFont typeface="Arial" pitchFamily="34" charset="0"/>
                        <a:buChar char="•"/>
                        <a:tabLst>
                          <a:tab pos="155575" algn="l"/>
                        </a:tabLst>
                      </a:pPr>
                      <a:r>
                        <a:rPr lang="mn-MN" sz="1900" dirty="0" smtClean="0">
                          <a:solidFill>
                            <a:schemeClr val="tx1"/>
                          </a:solidFill>
                          <a:effectLst/>
                          <a:latin typeface="Times New Roman" pitchFamily="18" charset="0"/>
                          <a:cs typeface="Times New Roman" pitchFamily="18" charset="0"/>
                        </a:rPr>
                        <a:t>Ажлын хэсэг</a:t>
                      </a:r>
                    </a:p>
                    <a:p>
                      <a:pPr marL="388620" marR="0" indent="-342900">
                        <a:lnSpc>
                          <a:spcPct val="100000"/>
                        </a:lnSpc>
                        <a:spcBef>
                          <a:spcPts val="0"/>
                        </a:spcBef>
                        <a:spcAft>
                          <a:spcPts val="0"/>
                        </a:spcAft>
                        <a:buFont typeface="Arial" pitchFamily="34" charset="0"/>
                        <a:buChar char="•"/>
                        <a:tabLst>
                          <a:tab pos="155575" algn="l"/>
                        </a:tabLst>
                      </a:pPr>
                      <a:r>
                        <a:rPr lang="mn-MN" sz="1900" dirty="0" smtClean="0">
                          <a:solidFill>
                            <a:schemeClr val="tx1"/>
                          </a:solidFill>
                          <a:effectLst/>
                          <a:latin typeface="Times New Roman" pitchFamily="18" charset="0"/>
                          <a:ea typeface="Times New Roman"/>
                          <a:cs typeface="Times New Roman" pitchFamily="18" charset="0"/>
                        </a:rPr>
                        <a:t>Даамал</a:t>
                      </a:r>
                      <a:endParaRPr lang="en-US" sz="19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5351"/>
          <a:stretch/>
        </p:blipFill>
        <p:spPr bwMode="auto">
          <a:xfrm>
            <a:off x="990600" y="4800600"/>
            <a:ext cx="1898650" cy="191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3919653506"/>
              </p:ext>
            </p:extLst>
          </p:nvPr>
        </p:nvGraphicFramePr>
        <p:xfrm>
          <a:off x="23884" y="4800601"/>
          <a:ext cx="9120116" cy="2057400"/>
        </p:xfrm>
        <a:graphic>
          <a:graphicData uri="http://schemas.openxmlformats.org/drawingml/2006/table">
            <a:tbl>
              <a:tblPr firstRow="1" firstCol="1" bandRow="1">
                <a:tableStyleId>{5C22544A-7EE6-4342-B048-85BDC9FD1C3A}</a:tableStyleId>
              </a:tblPr>
              <a:tblGrid>
                <a:gridCol w="2830381"/>
                <a:gridCol w="3698935"/>
                <a:gridCol w="2590800"/>
              </a:tblGrid>
              <a:tr h="2057400">
                <a:tc>
                  <a:txBody>
                    <a:bodyPr/>
                    <a:lstStyle/>
                    <a:p>
                      <a:pPr marL="0" marR="0" lvl="0" indent="0">
                        <a:lnSpc>
                          <a:spcPct val="100000"/>
                        </a:lnSpc>
                        <a:spcBef>
                          <a:spcPts val="0"/>
                        </a:spcBef>
                        <a:spcAft>
                          <a:spcPts val="0"/>
                        </a:spcAft>
                        <a:buFont typeface="Wingdings" pitchFamily="2" charset="2"/>
                        <a:buChar char="q"/>
                        <a:tabLst>
                          <a:tab pos="152400" algn="l"/>
                        </a:tabLst>
                      </a:pPr>
                      <a:r>
                        <a:rPr lang="mn-MN" sz="2000" dirty="0" smtClean="0">
                          <a:solidFill>
                            <a:schemeClr val="tx1"/>
                          </a:solidFill>
                          <a:effectLst/>
                          <a:latin typeface="Times New Roman" pitchFamily="18" charset="0"/>
                          <a:cs typeface="Times New Roman" pitchFamily="18" charset="0"/>
                        </a:rPr>
                        <a:t>  Бэлчээрийн газрын экологийн чадавхийн зураг</a:t>
                      </a: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tabLst>
                          <a:tab pos="161290" algn="l"/>
                        </a:tabLst>
                      </a:pPr>
                      <a:r>
                        <a:rPr lang="mn-MN" sz="2000" dirty="0" smtClean="0">
                          <a:solidFill>
                            <a:schemeClr val="tx1"/>
                          </a:solidFill>
                          <a:effectLst/>
                          <a:latin typeface="Times New Roman" pitchFamily="18" charset="0"/>
                          <a:cs typeface="Times New Roman" pitchFamily="18" charset="0"/>
                        </a:rPr>
                        <a:t>бэлчээрийн төлөв байдал, шилжилтийн загвар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None/>
                        <a:tabLst>
                          <a:tab pos="155575" algn="l"/>
                        </a:tabLst>
                      </a:pPr>
                      <a:r>
                        <a:rPr lang="mn-MN" sz="2000" dirty="0" smtClean="0">
                          <a:solidFill>
                            <a:schemeClr val="tx1"/>
                          </a:solidFill>
                          <a:effectLst/>
                          <a:latin typeface="Times New Roman" pitchFamily="18" charset="0"/>
                          <a:cs typeface="Times New Roman" pitchFamily="18" charset="0"/>
                        </a:rPr>
                        <a:t>мониторингийн суурь мэдээлэл </a:t>
                      </a: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859" y="5495781"/>
            <a:ext cx="2594141" cy="1216552"/>
          </a:xfrm>
          <a:prstGeom prst="rect">
            <a:avLst/>
          </a:prstGeom>
          <a:noFill/>
          <a:ln>
            <a:noFill/>
          </a:ln>
        </p:spPr>
      </p:pic>
    </p:spTree>
    <p:extLst>
      <p:ext uri="{BB962C8B-B14F-4D97-AF65-F5344CB8AC3E}">
        <p14:creationId xmlns:p14="http://schemas.microsoft.com/office/powerpoint/2010/main" val="30308824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randombar(horizontal)">
                                      <p:cBhvr>
                                        <p:cTn id="12" dur="10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5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2">
            <a:schemeClr val="accent1"/>
          </a:lnRef>
          <a:fillRef idx="1">
            <a:schemeClr val="lt1"/>
          </a:fillRef>
          <a:effectRef idx="0">
            <a:schemeClr val="accent1"/>
          </a:effectRef>
          <a:fontRef idx="minor">
            <a:schemeClr val="dk1"/>
          </a:fontRef>
        </p:style>
        <p:txBody>
          <a:bodyPr>
            <a:noAutofit/>
          </a:bodyPr>
          <a:lstStyle/>
          <a:p>
            <a:pPr marL="0" marR="0">
              <a:lnSpc>
                <a:spcPct val="115000"/>
              </a:lnSpc>
              <a:spcBef>
                <a:spcPts val="0"/>
              </a:spcBef>
              <a:spcAft>
                <a:spcPts val="0"/>
              </a:spcAft>
            </a:pPr>
            <a:r>
              <a:rPr lang="mn-MN" sz="32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Алхам 7: БИНХ-д хүсэлт гаргах</a:t>
            </a:r>
            <a:endParaRPr lang="en-US" sz="3200" dirty="0">
              <a:effectLst>
                <a:outerShdw blurRad="38100" dist="38100" dir="2700000" algn="tl">
                  <a:srgbClr val="000000">
                    <a:alpha val="43137"/>
                  </a:srgbClr>
                </a:outerShdw>
              </a:effectLst>
              <a:ea typeface="Times New Roman"/>
              <a:cs typeface="Times New Roman"/>
            </a:endParaRPr>
          </a:p>
        </p:txBody>
      </p:sp>
      <p:sp>
        <p:nvSpPr>
          <p:cNvPr id="5" name="Content Placeholder 4"/>
          <p:cNvSpPr>
            <a:spLocks noGrp="1"/>
          </p:cNvSpPr>
          <p:nvPr>
            <p:ph idx="1"/>
          </p:nvPr>
        </p:nvSpPr>
        <p:spPr/>
        <p:txBody>
          <a:bodyPr>
            <a:normAutofit/>
          </a:bodyPr>
          <a:lstStyle/>
          <a:p>
            <a:pPr marL="0" indent="0">
              <a:buNone/>
            </a:pPr>
            <a:r>
              <a:rPr lang="mn-MN" sz="200" dirty="0" smtClean="0"/>
              <a:t>.</a:t>
            </a:r>
            <a:endParaRPr lang="en-US" sz="200" dirty="0"/>
          </a:p>
        </p:txBody>
      </p:sp>
      <p:graphicFrame>
        <p:nvGraphicFramePr>
          <p:cNvPr id="6" name="Table 5"/>
          <p:cNvGraphicFramePr>
            <a:graphicFrameLocks noGrp="1"/>
          </p:cNvGraphicFramePr>
          <p:nvPr>
            <p:extLst>
              <p:ext uri="{D42A27DB-BD31-4B8C-83A1-F6EECF244321}">
                <p14:modId xmlns:p14="http://schemas.microsoft.com/office/powerpoint/2010/main" val="648589522"/>
              </p:ext>
            </p:extLst>
          </p:nvPr>
        </p:nvGraphicFramePr>
        <p:xfrm>
          <a:off x="228600" y="1143000"/>
          <a:ext cx="8763000" cy="670560"/>
        </p:xfrm>
        <a:graphic>
          <a:graphicData uri="http://schemas.openxmlformats.org/drawingml/2006/table">
            <a:tbl>
              <a:tblPr firstRow="1" firstCol="1" bandRow="1"/>
              <a:tblGrid>
                <a:gridCol w="4038600"/>
                <a:gridCol w="2819400"/>
                <a:gridCol w="1905000"/>
              </a:tblGrid>
              <a:tr h="609599">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Үйл ажиллагаа</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Гарах үр дүн</a:t>
                      </a:r>
                      <a:endParaRPr lang="en-US" sz="22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Хариуцах эзэн</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36359358"/>
              </p:ext>
            </p:extLst>
          </p:nvPr>
        </p:nvGraphicFramePr>
        <p:xfrm>
          <a:off x="228601" y="2061954"/>
          <a:ext cx="8763000" cy="2743200"/>
        </p:xfrm>
        <a:graphic>
          <a:graphicData uri="http://schemas.openxmlformats.org/drawingml/2006/table">
            <a:tbl>
              <a:tblPr firstRow="1" firstCol="1" bandRow="1">
                <a:tableStyleId>{5C22544A-7EE6-4342-B048-85BDC9FD1C3A}</a:tableStyleId>
              </a:tblPr>
              <a:tblGrid>
                <a:gridCol w="4038599"/>
                <a:gridCol w="2864070"/>
                <a:gridCol w="1860331"/>
              </a:tblGrid>
              <a:tr h="2556289">
                <a:tc>
                  <a:txBody>
                    <a:bodyPr/>
                    <a:lstStyle/>
                    <a:p>
                      <a:pPr marL="0" marR="0" lvl="0" indent="0">
                        <a:lnSpc>
                          <a:spcPct val="100000"/>
                        </a:lnSpc>
                        <a:spcBef>
                          <a:spcPts val="0"/>
                        </a:spcBef>
                        <a:spcAft>
                          <a:spcPts val="0"/>
                        </a:spcAft>
                        <a:buFont typeface="Wingdings" pitchFamily="2" charset="2"/>
                        <a:buChar char="q"/>
                        <a:tabLst>
                          <a:tab pos="152400" algn="l"/>
                        </a:tabLst>
                      </a:pPr>
                      <a:r>
                        <a:rPr lang="mn-MN" sz="2000" dirty="0" smtClean="0">
                          <a:solidFill>
                            <a:schemeClr val="tx1"/>
                          </a:solidFill>
                          <a:effectLst/>
                          <a:latin typeface="Times New Roman" pitchFamily="18" charset="0"/>
                          <a:cs typeface="Times New Roman" pitchFamily="18" charset="0"/>
                        </a:rPr>
                        <a:t>  Бэлчээр гэрээгээр ашиглах хүсэлтийг  харьяа багийн ИНХ-д бичгээр гаргах</a:t>
                      </a:r>
                      <a:endParaRPr lang="en-US" sz="20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Wingdings" pitchFamily="2" charset="2"/>
                        <a:buChar char="q"/>
                        <a:tabLst>
                          <a:tab pos="152400" algn="l"/>
                        </a:tabLst>
                      </a:pPr>
                      <a:r>
                        <a:rPr lang="mn-MN" sz="2000" dirty="0" smtClean="0">
                          <a:solidFill>
                            <a:schemeClr val="tx1"/>
                          </a:solidFill>
                          <a:effectLst/>
                          <a:latin typeface="Times New Roman" pitchFamily="18" charset="0"/>
                          <a:cs typeface="Times New Roman" pitchFamily="18" charset="0"/>
                        </a:rPr>
                        <a:t>  Хүсэлтэд зөвшилцлийн баталгаа дагалдуулсан хил заагийн зураг,  бэлчээрийн хэмжээ, даац, төлөв байдлын холбогдох баримт бичгийг хавсаргаж болно</a:t>
                      </a:r>
                      <a:endParaRPr lang="en-US" sz="20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070" marR="0">
                        <a:lnSpc>
                          <a:spcPct val="115000"/>
                        </a:lnSpc>
                        <a:spcBef>
                          <a:spcPts val="0"/>
                        </a:spcBef>
                        <a:spcAft>
                          <a:spcPts val="0"/>
                        </a:spcAft>
                        <a:tabLst>
                          <a:tab pos="161290" algn="l"/>
                        </a:tabLst>
                      </a:pPr>
                      <a:r>
                        <a:rPr lang="mn-MN" sz="2000" dirty="0" smtClean="0">
                          <a:solidFill>
                            <a:schemeClr val="tx1"/>
                          </a:solidFill>
                          <a:effectLst/>
                          <a:latin typeface="Times New Roman" pitchFamily="18" charset="0"/>
                          <a:cs typeface="Times New Roman" pitchFamily="18" charset="0"/>
                        </a:rPr>
                        <a:t>БИНХ-аар </a:t>
                      </a:r>
                      <a:r>
                        <a:rPr lang="mn-MN" sz="2000" dirty="0">
                          <a:solidFill>
                            <a:schemeClr val="tx1"/>
                          </a:solidFill>
                          <a:effectLst/>
                          <a:latin typeface="Times New Roman" pitchFamily="18" charset="0"/>
                          <a:cs typeface="Times New Roman" pitchFamily="18" charset="0"/>
                        </a:rPr>
                        <a:t>хэлэлцүүлэх хүсэлт, эх хувиар</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mn-MN" sz="2000" dirty="0" smtClean="0">
                          <a:solidFill>
                            <a:schemeClr val="tx1"/>
                          </a:solidFill>
                          <a:effectLst/>
                          <a:latin typeface="Times New Roman" pitchFamily="18" charset="0"/>
                          <a:cs typeface="Times New Roman" pitchFamily="18" charset="0"/>
                        </a:rPr>
                        <a:t>Ахлагч</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3314" name="Picture 57" descr="Description: &amp;zcy;&amp;acy;&amp;yacy;&amp;vcy;&amp;icy;&amp;tcy;&amp;softcy; &amp;zcy;&amp;ucy;&amp;rcy;&amp;gcy;&amp;acy;&amp;ncy; &amp;icy;&amp;lcy;&amp;ecy;&amp;rcy;&amp;tscy;үү&amp;d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6062" y="3276600"/>
            <a:ext cx="1371600" cy="13170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028030161"/>
              </p:ext>
            </p:extLst>
          </p:nvPr>
        </p:nvGraphicFramePr>
        <p:xfrm>
          <a:off x="228600" y="4953001"/>
          <a:ext cx="8763000" cy="1523999"/>
        </p:xfrm>
        <a:graphic>
          <a:graphicData uri="http://schemas.openxmlformats.org/drawingml/2006/table">
            <a:tbl>
              <a:tblPr firstRow="1" firstCol="1" bandRow="1">
                <a:tableStyleId>{5C22544A-7EE6-4342-B048-85BDC9FD1C3A}</a:tableStyleId>
              </a:tblPr>
              <a:tblGrid>
                <a:gridCol w="4038600"/>
                <a:gridCol w="2895600"/>
                <a:gridCol w="1828800"/>
              </a:tblGrid>
              <a:tr h="1523999">
                <a:tc>
                  <a:txBody>
                    <a:bodyPr/>
                    <a:lstStyle/>
                    <a:p>
                      <a:pPr marL="0" marR="0" lvl="0" indent="0">
                        <a:lnSpc>
                          <a:spcPct val="100000"/>
                        </a:lnSpc>
                        <a:spcBef>
                          <a:spcPts val="0"/>
                        </a:spcBef>
                        <a:spcAft>
                          <a:spcPts val="0"/>
                        </a:spcAft>
                        <a:buFont typeface="Symbol"/>
                        <a:buNone/>
                        <a:tabLst>
                          <a:tab pos="152400" algn="l"/>
                        </a:tabLst>
                      </a:pPr>
                      <a:r>
                        <a:rPr lang="mn-MN" sz="1800" dirty="0" smtClean="0">
                          <a:solidFill>
                            <a:schemeClr val="tx1"/>
                          </a:solidFill>
                          <a:effectLst/>
                          <a:latin typeface="Times New Roman" pitchFamily="18" charset="0"/>
                          <a:cs typeface="Times New Roman" pitchFamily="18" charset="0"/>
                        </a:rPr>
                        <a:t>Бүлгийн</a:t>
                      </a:r>
                      <a:r>
                        <a:rPr lang="mn-MN" sz="1800" baseline="0" dirty="0" smtClean="0">
                          <a:solidFill>
                            <a:schemeClr val="tx1"/>
                          </a:solidFill>
                          <a:effectLst/>
                          <a:latin typeface="Times New Roman" pitchFamily="18" charset="0"/>
                          <a:cs typeface="Times New Roman" pitchFamily="18" charset="0"/>
                        </a:rPr>
                        <a:t> х</a:t>
                      </a:r>
                      <a:r>
                        <a:rPr lang="mn-MN" sz="1800" dirty="0" smtClean="0">
                          <a:solidFill>
                            <a:schemeClr val="tx1"/>
                          </a:solidFill>
                          <a:effectLst/>
                          <a:latin typeface="Times New Roman" pitchFamily="18" charset="0"/>
                          <a:cs typeface="Times New Roman" pitchFamily="18" charset="0"/>
                        </a:rPr>
                        <a:t>үсэлтийг </a:t>
                      </a:r>
                      <a:r>
                        <a:rPr lang="mn-MN" sz="1800" dirty="0">
                          <a:solidFill>
                            <a:schemeClr val="tx1"/>
                          </a:solidFill>
                          <a:effectLst/>
                          <a:latin typeface="Times New Roman" pitchFamily="18" charset="0"/>
                          <a:cs typeface="Times New Roman" pitchFamily="18" charset="0"/>
                        </a:rPr>
                        <a:t>бүлгийн ахлагч өөрийн биеэр багийн ИНХ-ын даргад мэдүүлэх</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070" marR="0">
                        <a:lnSpc>
                          <a:spcPct val="100000"/>
                        </a:lnSpc>
                        <a:spcBef>
                          <a:spcPts val="0"/>
                        </a:spcBef>
                        <a:spcAft>
                          <a:spcPts val="0"/>
                        </a:spcAft>
                        <a:tabLst>
                          <a:tab pos="161290" algn="l"/>
                        </a:tabLst>
                      </a:pPr>
                      <a:r>
                        <a:rPr lang="en-US" sz="1800" dirty="0">
                          <a:solidFill>
                            <a:schemeClr val="tx1"/>
                          </a:solidFill>
                          <a:effectLst/>
                          <a:latin typeface="Times New Roman" pitchFamily="18" charset="0"/>
                          <a:cs typeface="Times New Roman" pitchFamily="18" charset="0"/>
                        </a:rPr>
                        <a:t> </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mn-MN" sz="1800" dirty="0">
                          <a:solidFill>
                            <a:schemeClr val="tx1"/>
                          </a:solidFill>
                          <a:effectLst/>
                          <a:latin typeface="Times New Roman" pitchFamily="18" charset="0"/>
                          <a:cs typeface="Times New Roman" pitchFamily="18" charset="0"/>
                        </a:rPr>
                        <a:t>Ахлагч</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2" name="Picture 1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72400" y="5241851"/>
            <a:ext cx="1000125" cy="1143000"/>
          </a:xfrm>
          <a:prstGeom prst="rect">
            <a:avLst/>
          </a:prstGeom>
          <a:noFill/>
          <a:ln>
            <a:solidFill>
              <a:schemeClr val="accent1">
                <a:lumMod val="60000"/>
                <a:lumOff val="40000"/>
              </a:schemeClr>
            </a:solidFill>
          </a:ln>
        </p:spPr>
      </p:pic>
      <p:pic>
        <p:nvPicPr>
          <p:cNvPr id="9" name="Picture 8"/>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50000"/>
          <a:stretch/>
        </p:blipFill>
        <p:spPr bwMode="auto">
          <a:xfrm>
            <a:off x="7772400" y="2743200"/>
            <a:ext cx="876754" cy="1524000"/>
          </a:xfrm>
          <a:prstGeom prst="rect">
            <a:avLst/>
          </a:prstGeom>
          <a:noFill/>
          <a:ln>
            <a:solidFill>
              <a:schemeClr val="accent1">
                <a:lumMod val="60000"/>
                <a:lumOff val="40000"/>
              </a:schemeClr>
            </a:solidFill>
          </a:ln>
        </p:spPr>
      </p:pic>
    </p:spTree>
    <p:extLst>
      <p:ext uri="{BB962C8B-B14F-4D97-AF65-F5344CB8AC3E}">
        <p14:creationId xmlns:p14="http://schemas.microsoft.com/office/powerpoint/2010/main" val="19094017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1500"/>
                                  </p:stCondLst>
                                  <p:childTnLst>
                                    <p:set>
                                      <p:cBhvr>
                                        <p:cTn id="21" dur="1" fill="hold">
                                          <p:stCondLst>
                                            <p:cond delay="0"/>
                                          </p:stCondLst>
                                        </p:cTn>
                                        <p:tgtEl>
                                          <p:spTgt spid="13314"/>
                                        </p:tgtEl>
                                        <p:attrNameLst>
                                          <p:attrName>style.visibility</p:attrName>
                                        </p:attrNameLst>
                                      </p:cBhvr>
                                      <p:to>
                                        <p:strVal val="visible"/>
                                      </p:to>
                                    </p:set>
                                    <p:animEffect transition="in" filter="barn(inVertical)">
                                      <p:cBhvr>
                                        <p:cTn id="22" dur="500"/>
                                        <p:tgtEl>
                                          <p:spTgt spid="133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500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66888" cy="1417638"/>
          </a:xfrm>
        </p:spPr>
        <p:txBody>
          <a:bodyPr>
            <a:noAutofit/>
          </a:bodyPr>
          <a:lstStyle/>
          <a:p>
            <a:pPr algn="ctr"/>
            <a:r>
              <a:rPr lang="mn-MN" sz="2800" b="1" dirty="0" smtClean="0">
                <a:solidFill>
                  <a:srgbClr val="0070C0"/>
                </a:solidFill>
                <a:latin typeface="Times New Roman" pitchFamily="18" charset="0"/>
                <a:cs typeface="Times New Roman" pitchFamily="18" charset="0"/>
              </a:rPr>
              <a:t>Бэлчээрийг гэрээгүй нийтээр дундаа ашигладаг, малын толгойн тоогоор хөөцөлддөг одоогийн тогтолцооны сөрөг үр дагавар:</a:t>
            </a:r>
            <a:endParaRPr lang="en-US" sz="2800"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184615729"/>
              </p:ext>
            </p:extLst>
          </p:nvPr>
        </p:nvGraphicFramePr>
        <p:xfrm>
          <a:off x="1524000" y="1828800"/>
          <a:ext cx="741045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676400" y="5791201"/>
            <a:ext cx="7010400" cy="400110"/>
          </a:xfrm>
          <a:prstGeom prst="rect">
            <a:avLst/>
          </a:prstGeom>
          <a:noFill/>
          <a:ln>
            <a:solidFill>
              <a:srgbClr val="0070C0"/>
            </a:solidFill>
          </a:ln>
        </p:spPr>
        <p:txBody>
          <a:bodyPr wrap="square" rtlCol="0">
            <a:spAutoFit/>
          </a:bodyPr>
          <a:lstStyle/>
          <a:p>
            <a:r>
              <a:rPr lang="mn-MN" sz="2000" b="1" dirty="0" smtClean="0">
                <a:solidFill>
                  <a:srgbClr val="0070C0"/>
                </a:solidFill>
                <a:latin typeface="Times New Roman" pitchFamily="18" charset="0"/>
                <a:cs typeface="Times New Roman" pitchFamily="18" charset="0"/>
              </a:rPr>
              <a:t>харуулсан шинжлэх ухааны үндэстэй судалгаа, баримтууд</a:t>
            </a:r>
            <a:endParaRPr lang="en-US" sz="20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821186922"/>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graphicEl>
                                              <a:dgm id="{C418D67F-83CC-404B-B60D-BBB512983408}"/>
                                            </p:graphicEl>
                                          </p:spTgt>
                                        </p:tgtEl>
                                        <p:attrNameLst>
                                          <p:attrName>style.visibility</p:attrName>
                                        </p:attrNameLst>
                                      </p:cBhvr>
                                      <p:to>
                                        <p:strVal val="visible"/>
                                      </p:to>
                                    </p:set>
                                    <p:animEffect transition="in" filter="fade">
                                      <p:cBhvr>
                                        <p:cTn id="13" dur="2000"/>
                                        <p:tgtEl>
                                          <p:spTgt spid="4">
                                            <p:graphicEl>
                                              <a:dgm id="{C418D67F-83CC-404B-B60D-BBB51298340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F7CEE2B2-1067-4531-BBBD-257DEF3CDE45}"/>
                                            </p:graphicEl>
                                          </p:spTgt>
                                        </p:tgtEl>
                                        <p:attrNameLst>
                                          <p:attrName>style.visibility</p:attrName>
                                        </p:attrNameLst>
                                      </p:cBhvr>
                                      <p:to>
                                        <p:strVal val="visible"/>
                                      </p:to>
                                    </p:set>
                                    <p:animEffect transition="in" filter="fade">
                                      <p:cBhvr>
                                        <p:cTn id="18" dur="2000"/>
                                        <p:tgtEl>
                                          <p:spTgt spid="4">
                                            <p:graphicEl>
                                              <a:dgm id="{F7CEE2B2-1067-4531-BBBD-257DEF3CDE4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DDE28836-30DD-423B-960A-C83FE8B37B94}"/>
                                            </p:graphicEl>
                                          </p:spTgt>
                                        </p:tgtEl>
                                        <p:attrNameLst>
                                          <p:attrName>style.visibility</p:attrName>
                                        </p:attrNameLst>
                                      </p:cBhvr>
                                      <p:to>
                                        <p:strVal val="visible"/>
                                      </p:to>
                                    </p:set>
                                    <p:animEffect transition="in" filter="fade">
                                      <p:cBhvr>
                                        <p:cTn id="23" dur="2000"/>
                                        <p:tgtEl>
                                          <p:spTgt spid="4">
                                            <p:graphicEl>
                                              <a:dgm id="{DDE28836-30DD-423B-960A-C83FE8B37B9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F403E297-98BB-4827-BA9A-0803595C1DE4}"/>
                                            </p:graphicEl>
                                          </p:spTgt>
                                        </p:tgtEl>
                                        <p:attrNameLst>
                                          <p:attrName>style.visibility</p:attrName>
                                        </p:attrNameLst>
                                      </p:cBhvr>
                                      <p:to>
                                        <p:strVal val="visible"/>
                                      </p:to>
                                    </p:set>
                                    <p:animEffect transition="in" filter="fade">
                                      <p:cBhvr>
                                        <p:cTn id="28" dur="2000"/>
                                        <p:tgtEl>
                                          <p:spTgt spid="4">
                                            <p:graphicEl>
                                              <a:dgm id="{F403E297-98BB-4827-BA9A-0803595C1DE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C8569431-3659-44AD-AD21-37B775F0DBA5}"/>
                                            </p:graphicEl>
                                          </p:spTgt>
                                        </p:tgtEl>
                                        <p:attrNameLst>
                                          <p:attrName>style.visibility</p:attrName>
                                        </p:attrNameLst>
                                      </p:cBhvr>
                                      <p:to>
                                        <p:strVal val="visible"/>
                                      </p:to>
                                    </p:set>
                                    <p:animEffect transition="in" filter="fade">
                                      <p:cBhvr>
                                        <p:cTn id="33" dur="2000"/>
                                        <p:tgtEl>
                                          <p:spTgt spid="4">
                                            <p:graphicEl>
                                              <a:dgm id="{C8569431-3659-44AD-AD21-37B775F0DBA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graphicEl>
                                              <a:dgm id="{DA51E524-560F-4E20-AB60-1A2A02DE4C88}"/>
                                            </p:graphicEl>
                                          </p:spTgt>
                                        </p:tgtEl>
                                        <p:attrNameLst>
                                          <p:attrName>style.visibility</p:attrName>
                                        </p:attrNameLst>
                                      </p:cBhvr>
                                      <p:to>
                                        <p:strVal val="visible"/>
                                      </p:to>
                                    </p:set>
                                    <p:animEffect transition="in" filter="fade">
                                      <p:cBhvr>
                                        <p:cTn id="38" dur="2000"/>
                                        <p:tgtEl>
                                          <p:spTgt spid="4">
                                            <p:graphicEl>
                                              <a:dgm id="{DA51E524-560F-4E20-AB60-1A2A02DE4C8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graphicEl>
                                              <a:dgm id="{D555C503-8DD6-4018-B5F3-6D29D76EA291}"/>
                                            </p:graphicEl>
                                          </p:spTgt>
                                        </p:tgtEl>
                                        <p:attrNameLst>
                                          <p:attrName>style.visibility</p:attrName>
                                        </p:attrNameLst>
                                      </p:cBhvr>
                                      <p:to>
                                        <p:strVal val="visible"/>
                                      </p:to>
                                    </p:set>
                                    <p:animEffect transition="in" filter="fade">
                                      <p:cBhvr>
                                        <p:cTn id="43" dur="2000"/>
                                        <p:tgtEl>
                                          <p:spTgt spid="4">
                                            <p:graphicEl>
                                              <a:dgm id="{D555C503-8DD6-4018-B5F3-6D29D76EA291}"/>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graphicEl>
                                              <a:dgm id="{C94AF946-1C11-42EC-96CA-A451995F0D88}"/>
                                            </p:graphicEl>
                                          </p:spTgt>
                                        </p:tgtEl>
                                        <p:attrNameLst>
                                          <p:attrName>style.visibility</p:attrName>
                                        </p:attrNameLst>
                                      </p:cBhvr>
                                      <p:to>
                                        <p:strVal val="visible"/>
                                      </p:to>
                                    </p:set>
                                    <p:animEffect transition="in" filter="fade">
                                      <p:cBhvr>
                                        <p:cTn id="48" dur="2000"/>
                                        <p:tgtEl>
                                          <p:spTgt spid="4">
                                            <p:graphicEl>
                                              <a:dgm id="{C94AF946-1C11-42EC-96CA-A451995F0D88}"/>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bg/>
                                          </p:spTgt>
                                        </p:tgtEl>
                                        <p:attrNameLst>
                                          <p:attrName>style.visibility</p:attrName>
                                        </p:attrNameLst>
                                      </p:cBhvr>
                                      <p:to>
                                        <p:strVal val="visible"/>
                                      </p:to>
                                    </p:set>
                                    <p:animEffect transition="in" filter="fade">
                                      <p:cBhvr>
                                        <p:cTn id="53" dur="2000"/>
                                        <p:tgtEl>
                                          <p:spTgt spid="6">
                                            <p:bg/>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6"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19288" cy="1143000"/>
          </a:xfrm>
        </p:spPr>
        <p:style>
          <a:lnRef idx="2">
            <a:schemeClr val="accent1"/>
          </a:lnRef>
          <a:fillRef idx="1">
            <a:schemeClr val="lt1"/>
          </a:fillRef>
          <a:effectRef idx="0">
            <a:schemeClr val="accent1"/>
          </a:effectRef>
          <a:fontRef idx="minor">
            <a:schemeClr val="dk1"/>
          </a:fontRef>
        </p:style>
        <p:txBody>
          <a:bodyPr>
            <a:noAutofit/>
          </a:bodyPr>
          <a:lstStyle/>
          <a:p>
            <a:pPr marL="1770063" marR="0" indent="-1770063">
              <a:spcBef>
                <a:spcPts val="0"/>
              </a:spcBef>
              <a:spcAft>
                <a:spcPts val="0"/>
              </a:spcAft>
            </a:pPr>
            <a:r>
              <a:rPr lang="mn-MN" sz="32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Алхам 8:</a:t>
            </a:r>
            <a:r>
              <a:rPr lang="mn-MN" sz="3200" b="1" dirty="0" smtClean="0">
                <a:effectLst>
                  <a:outerShdw blurRad="38100" dist="38100" dir="2700000" algn="tl">
                    <a:srgbClr val="000000">
                      <a:alpha val="43137"/>
                    </a:srgbClr>
                  </a:outerShdw>
                </a:effectLst>
                <a:latin typeface="Times New Roman"/>
                <a:ea typeface="Times New Roman"/>
                <a:cs typeface="Times New Roman"/>
              </a:rPr>
              <a:t> Бүлгийн хүсэлтийг БИНХ-д хэлэлцүүлэхэд бэлтгэх</a:t>
            </a:r>
            <a:endParaRPr lang="en-US" sz="3200" dirty="0">
              <a:effectLst>
                <a:outerShdw blurRad="38100" dist="38100" dir="2700000" algn="tl">
                  <a:srgbClr val="000000">
                    <a:alpha val="43137"/>
                  </a:srgbClr>
                </a:outerShdw>
              </a:effectLst>
              <a:ea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9087869"/>
              </p:ext>
            </p:extLst>
          </p:nvPr>
        </p:nvGraphicFramePr>
        <p:xfrm>
          <a:off x="152400" y="2514600"/>
          <a:ext cx="8763000" cy="1066800"/>
        </p:xfrm>
        <a:graphic>
          <a:graphicData uri="http://schemas.openxmlformats.org/drawingml/2006/table">
            <a:tbl>
              <a:tblPr firstRow="1" firstCol="1" bandRow="1">
                <a:tableStyleId>{5C22544A-7EE6-4342-B048-85BDC9FD1C3A}</a:tableStyleId>
              </a:tblPr>
              <a:tblGrid>
                <a:gridCol w="4038600"/>
                <a:gridCol w="2971800"/>
                <a:gridCol w="1752600"/>
              </a:tblGrid>
              <a:tr h="1066800">
                <a:tc>
                  <a:txBody>
                    <a:bodyPr/>
                    <a:lstStyle/>
                    <a:p>
                      <a:pPr marL="0" marR="0">
                        <a:lnSpc>
                          <a:spcPct val="100000"/>
                        </a:lnSpc>
                        <a:spcBef>
                          <a:spcPts val="0"/>
                        </a:spcBef>
                        <a:spcAft>
                          <a:spcPts val="0"/>
                        </a:spcAft>
                        <a:tabLst>
                          <a:tab pos="152400" algn="l"/>
                        </a:tabLst>
                      </a:pPr>
                      <a:r>
                        <a:rPr lang="mn-MN" sz="2000" dirty="0">
                          <a:solidFill>
                            <a:schemeClr val="tx1"/>
                          </a:solidFill>
                          <a:effectLst/>
                          <a:latin typeface="Times New Roman" pitchFamily="18" charset="0"/>
                          <a:cs typeface="Times New Roman" pitchFamily="18" charset="0"/>
                        </a:rPr>
                        <a:t>Бэлчээр гэрээгээр ашиглах тухай бүлгийн </a:t>
                      </a:r>
                      <a:r>
                        <a:rPr lang="mn-MN" sz="2000" dirty="0" smtClean="0">
                          <a:solidFill>
                            <a:schemeClr val="tx1"/>
                          </a:solidFill>
                          <a:effectLst/>
                          <a:latin typeface="Times New Roman" pitchFamily="18" charset="0"/>
                          <a:cs typeface="Times New Roman" pitchFamily="18" charset="0"/>
                        </a:rPr>
                        <a:t>хүсэлттэй урьдчилан танилцах</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070" marR="0">
                        <a:lnSpc>
                          <a:spcPct val="100000"/>
                        </a:lnSpc>
                        <a:spcBef>
                          <a:spcPts val="0"/>
                        </a:spcBef>
                        <a:spcAft>
                          <a:spcPts val="0"/>
                        </a:spcAft>
                        <a:tabLst>
                          <a:tab pos="161290"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 marR="0">
                        <a:lnSpc>
                          <a:spcPct val="100000"/>
                        </a:lnSpc>
                        <a:spcBef>
                          <a:spcPts val="0"/>
                        </a:spcBef>
                        <a:spcAft>
                          <a:spcPts val="0"/>
                        </a:spcAft>
                        <a:tabLst>
                          <a:tab pos="160020" algn="l"/>
                        </a:tabLst>
                      </a:pPr>
                      <a:r>
                        <a:rPr lang="mn-MN" sz="2000" dirty="0" smtClean="0">
                          <a:solidFill>
                            <a:schemeClr val="tx1"/>
                          </a:solidFill>
                          <a:effectLst/>
                          <a:latin typeface="Times New Roman" pitchFamily="18" charset="0"/>
                          <a:cs typeface="Times New Roman" pitchFamily="18" charset="0"/>
                        </a:rPr>
                        <a:t>БИНХ-ын дарга</a:t>
                      </a:r>
                      <a:endParaRPr lang="en-US" sz="2000" dirty="0">
                        <a:solidFill>
                          <a:schemeClr val="tx1"/>
                        </a:solidFill>
                        <a:effectLst/>
                        <a:latin typeface="Times New Roman" pitchFamily="18" charset="0"/>
                        <a:cs typeface="Times New Roman" pitchFamily="18" charset="0"/>
                      </a:endParaRPr>
                    </a:p>
                    <a:p>
                      <a:pPr marL="45720" marR="0">
                        <a:lnSpc>
                          <a:spcPct val="100000"/>
                        </a:lnSpc>
                        <a:spcBef>
                          <a:spcPts val="0"/>
                        </a:spcBef>
                        <a:spcAft>
                          <a:spcPts val="0"/>
                        </a:spcAft>
                        <a:tabLst>
                          <a:tab pos="160020"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80765635"/>
              </p:ext>
            </p:extLst>
          </p:nvPr>
        </p:nvGraphicFramePr>
        <p:xfrm>
          <a:off x="152400" y="1600200"/>
          <a:ext cx="8763000" cy="761999"/>
        </p:xfrm>
        <a:graphic>
          <a:graphicData uri="http://schemas.openxmlformats.org/drawingml/2006/table">
            <a:tbl>
              <a:tblPr firstRow="1" firstCol="1" bandRow="1"/>
              <a:tblGrid>
                <a:gridCol w="4025031"/>
                <a:gridCol w="2985369"/>
                <a:gridCol w="1752600"/>
              </a:tblGrid>
              <a:tr h="761999">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Үйл ажиллагаа</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Гарах үр дүн</a:t>
                      </a:r>
                      <a:endParaRPr lang="en-US" sz="22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Хариуцах эзэн</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76216407"/>
              </p:ext>
            </p:extLst>
          </p:nvPr>
        </p:nvGraphicFramePr>
        <p:xfrm>
          <a:off x="152400" y="3781098"/>
          <a:ext cx="8763001" cy="983869"/>
        </p:xfrm>
        <a:graphic>
          <a:graphicData uri="http://schemas.openxmlformats.org/drawingml/2006/table">
            <a:tbl>
              <a:tblPr firstRow="1" firstCol="1" bandRow="1">
                <a:tableStyleId>{5C22544A-7EE6-4342-B048-85BDC9FD1C3A}</a:tableStyleId>
              </a:tblPr>
              <a:tblGrid>
                <a:gridCol w="4038600"/>
                <a:gridCol w="2971800"/>
                <a:gridCol w="1752601"/>
              </a:tblGrid>
              <a:tr h="983869">
                <a:tc>
                  <a:txBody>
                    <a:bodyPr/>
                    <a:lstStyle/>
                    <a:p>
                      <a:pPr marL="0" marR="0">
                        <a:lnSpc>
                          <a:spcPct val="100000"/>
                        </a:lnSpc>
                        <a:spcBef>
                          <a:spcPts val="0"/>
                        </a:spcBef>
                        <a:spcAft>
                          <a:spcPts val="0"/>
                        </a:spcAft>
                        <a:tabLst>
                          <a:tab pos="152400" algn="l"/>
                          <a:tab pos="316230" algn="l"/>
                        </a:tabLst>
                      </a:pPr>
                      <a:r>
                        <a:rPr lang="mn-MN" sz="2000" dirty="0" smtClean="0">
                          <a:solidFill>
                            <a:schemeClr val="tx1"/>
                          </a:solidFill>
                          <a:effectLst/>
                          <a:latin typeface="Times New Roman" pitchFamily="18" charset="0"/>
                          <a:cs typeface="Times New Roman" pitchFamily="18" charset="0"/>
                        </a:rPr>
                        <a:t>Бүлгийн</a:t>
                      </a:r>
                      <a:r>
                        <a:rPr lang="mn-MN" sz="2000" baseline="0" dirty="0" smtClean="0">
                          <a:solidFill>
                            <a:schemeClr val="tx1"/>
                          </a:solidFill>
                          <a:effectLst/>
                          <a:latin typeface="Times New Roman" pitchFamily="18" charset="0"/>
                          <a:cs typeface="Times New Roman" pitchFamily="18" charset="0"/>
                        </a:rPr>
                        <a:t> х</a:t>
                      </a:r>
                      <a:r>
                        <a:rPr lang="mn-MN" sz="2000" dirty="0" smtClean="0">
                          <a:solidFill>
                            <a:schemeClr val="tx1"/>
                          </a:solidFill>
                          <a:effectLst/>
                          <a:latin typeface="Times New Roman" pitchFamily="18" charset="0"/>
                          <a:cs typeface="Times New Roman" pitchFamily="18" charset="0"/>
                        </a:rPr>
                        <a:t>үсэлтийг </a:t>
                      </a:r>
                      <a:r>
                        <a:rPr lang="mn-MN" sz="2000" dirty="0">
                          <a:solidFill>
                            <a:schemeClr val="tx1"/>
                          </a:solidFill>
                          <a:effectLst/>
                          <a:latin typeface="Times New Roman" pitchFamily="18" charset="0"/>
                          <a:cs typeface="Times New Roman" pitchFamily="18" charset="0"/>
                        </a:rPr>
                        <a:t>БИНХ-д хэлэлцүүлэх сонсголыг багийн Засаг дарга </a:t>
                      </a:r>
                      <a:r>
                        <a:rPr lang="en-US" sz="2000" dirty="0">
                          <a:solidFill>
                            <a:schemeClr val="tx1"/>
                          </a:solidFill>
                          <a:effectLst/>
                          <a:latin typeface="Times New Roman" pitchFamily="18" charset="0"/>
                          <a:cs typeface="Times New Roman" pitchFamily="18" charset="0"/>
                        </a:rPr>
                        <a:t>(</a:t>
                      </a:r>
                      <a:r>
                        <a:rPr lang="mn-MN" sz="2000" dirty="0">
                          <a:solidFill>
                            <a:schemeClr val="tx1"/>
                          </a:solidFill>
                          <a:effectLst/>
                          <a:latin typeface="Times New Roman" pitchFamily="18" charset="0"/>
                          <a:cs typeface="Times New Roman" pitchFamily="18" charset="0"/>
                        </a:rPr>
                        <a:t>БЗД</a:t>
                      </a:r>
                      <a:r>
                        <a:rPr lang="en-US" sz="2000" dirty="0">
                          <a:solidFill>
                            <a:schemeClr val="tx1"/>
                          </a:solidFill>
                          <a:effectLst/>
                          <a:latin typeface="Times New Roman" pitchFamily="18" charset="0"/>
                          <a:cs typeface="Times New Roman" pitchFamily="18" charset="0"/>
                        </a:rPr>
                        <a:t>)</a:t>
                      </a:r>
                      <a:r>
                        <a:rPr lang="mn-MN" sz="2000" dirty="0">
                          <a:solidFill>
                            <a:schemeClr val="tx1"/>
                          </a:solidFill>
                          <a:effectLst/>
                          <a:latin typeface="Times New Roman" pitchFamily="18" charset="0"/>
                          <a:cs typeface="Times New Roman" pitchFamily="18" charset="0"/>
                        </a:rPr>
                        <a:t>-аар  бэлтгүүлэх</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070" marR="0" indent="0" algn="l" defTabSz="914400" rtl="0" eaLnBrk="1" fontAlgn="auto" latinLnBrk="0" hangingPunct="1">
                        <a:lnSpc>
                          <a:spcPct val="100000"/>
                        </a:lnSpc>
                        <a:spcBef>
                          <a:spcPts val="0"/>
                        </a:spcBef>
                        <a:spcAft>
                          <a:spcPts val="0"/>
                        </a:spcAft>
                        <a:buClrTx/>
                        <a:buSzTx/>
                        <a:buFontTx/>
                        <a:buNone/>
                        <a:tabLst>
                          <a:tab pos="161290" algn="l"/>
                        </a:tabLst>
                        <a:defRPr/>
                      </a:pPr>
                      <a:r>
                        <a:rPr lang="mn-MN" sz="2000" dirty="0">
                          <a:solidFill>
                            <a:schemeClr val="tx1"/>
                          </a:solidFill>
                          <a:effectLst/>
                          <a:latin typeface="Times New Roman" pitchFamily="18" charset="0"/>
                          <a:cs typeface="Times New Roman" pitchFamily="18" charset="0"/>
                        </a:rPr>
                        <a:t> </a:t>
                      </a:r>
                      <a:r>
                        <a:rPr lang="mn-MN" sz="2000" dirty="0" smtClean="0">
                          <a:solidFill>
                            <a:schemeClr val="tx1"/>
                          </a:solidFill>
                          <a:effectLst/>
                          <a:latin typeface="Times New Roman" pitchFamily="18" charset="0"/>
                          <a:cs typeface="Times New Roman" pitchFamily="18" charset="0"/>
                        </a:rPr>
                        <a:t>БИНХ-д хэлэлцүүлэх сонсгол </a:t>
                      </a:r>
                      <a:endParaRPr lang="en-US" sz="2000" dirty="0" smtClean="0">
                        <a:solidFill>
                          <a:schemeClr val="tx1"/>
                        </a:solidFill>
                        <a:effectLst/>
                        <a:latin typeface="Times New Roman" pitchFamily="18" charset="0"/>
                        <a:ea typeface="Times New Roman"/>
                        <a:cs typeface="Times New Roman" pitchFamily="18" charset="0"/>
                      </a:endParaRPr>
                    </a:p>
                    <a:p>
                      <a:pPr marL="52070" marR="0">
                        <a:lnSpc>
                          <a:spcPct val="100000"/>
                        </a:lnSpc>
                        <a:spcBef>
                          <a:spcPts val="0"/>
                        </a:spcBef>
                        <a:spcAft>
                          <a:spcPts val="0"/>
                        </a:spcAft>
                        <a:tabLst>
                          <a:tab pos="161290" algn="l"/>
                        </a:tabLst>
                      </a:pP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 marR="0">
                        <a:lnSpc>
                          <a:spcPct val="100000"/>
                        </a:lnSpc>
                        <a:spcBef>
                          <a:spcPts val="0"/>
                        </a:spcBef>
                        <a:spcAft>
                          <a:spcPts val="0"/>
                        </a:spcAft>
                        <a:tabLst>
                          <a:tab pos="160020" algn="l"/>
                        </a:tabLst>
                      </a:pPr>
                      <a:r>
                        <a:rPr lang="mn-MN" sz="2000" dirty="0">
                          <a:solidFill>
                            <a:schemeClr val="tx1"/>
                          </a:solidFill>
                          <a:effectLst/>
                          <a:latin typeface="Times New Roman" pitchFamily="18" charset="0"/>
                          <a:cs typeface="Times New Roman" pitchFamily="18" charset="0"/>
                        </a:rPr>
                        <a:t>БИНХ-ын дарга</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39182084"/>
              </p:ext>
            </p:extLst>
          </p:nvPr>
        </p:nvGraphicFramePr>
        <p:xfrm>
          <a:off x="152398" y="5105400"/>
          <a:ext cx="8763001" cy="1066800"/>
        </p:xfrm>
        <a:graphic>
          <a:graphicData uri="http://schemas.openxmlformats.org/drawingml/2006/table">
            <a:tbl>
              <a:tblPr firstRow="1" firstCol="1" bandRow="1">
                <a:tableStyleId>{5C22544A-7EE6-4342-B048-85BDC9FD1C3A}</a:tableStyleId>
              </a:tblPr>
              <a:tblGrid>
                <a:gridCol w="4038602"/>
                <a:gridCol w="2971800"/>
                <a:gridCol w="1752599"/>
              </a:tblGrid>
              <a:tr h="1066800">
                <a:tc>
                  <a:txBody>
                    <a:bodyPr/>
                    <a:lstStyle/>
                    <a:p>
                      <a:pPr marL="0" marR="0">
                        <a:lnSpc>
                          <a:spcPct val="100000"/>
                        </a:lnSpc>
                        <a:spcBef>
                          <a:spcPts val="0"/>
                        </a:spcBef>
                        <a:spcAft>
                          <a:spcPts val="0"/>
                        </a:spcAft>
                        <a:tabLst>
                          <a:tab pos="152400" algn="l"/>
                          <a:tab pos="316230" algn="l"/>
                        </a:tabLst>
                      </a:pPr>
                      <a:r>
                        <a:rPr lang="mn-MN" sz="2000" dirty="0" smtClean="0">
                          <a:solidFill>
                            <a:schemeClr val="tx1"/>
                          </a:solidFill>
                          <a:effectLst/>
                          <a:latin typeface="Times New Roman" pitchFamily="18" charset="0"/>
                          <a:cs typeface="Times New Roman" pitchFamily="18" charset="0"/>
                        </a:rPr>
                        <a:t>СБАХ-той хамтран сонсгол </a:t>
                      </a:r>
                      <a:r>
                        <a:rPr lang="mn-MN" sz="2000" dirty="0">
                          <a:solidFill>
                            <a:schemeClr val="tx1"/>
                          </a:solidFill>
                          <a:effectLst/>
                          <a:latin typeface="Times New Roman" pitchFamily="18" charset="0"/>
                          <a:cs typeface="Times New Roman" pitchFamily="18" charset="0"/>
                        </a:rPr>
                        <a:t>бэлтгэх, БИНХ-ын даргад урьдчилан танилцуулах</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070" marR="0">
                        <a:lnSpc>
                          <a:spcPct val="100000"/>
                        </a:lnSpc>
                        <a:spcBef>
                          <a:spcPts val="0"/>
                        </a:spcBef>
                        <a:spcAft>
                          <a:spcPts val="0"/>
                        </a:spcAft>
                        <a:tabLst>
                          <a:tab pos="161290" algn="l"/>
                        </a:tabLst>
                      </a:pPr>
                      <a:r>
                        <a:rPr lang="mn-MN" sz="2000" dirty="0">
                          <a:solidFill>
                            <a:schemeClr val="tx1"/>
                          </a:solidFill>
                          <a:effectLst/>
                          <a:latin typeface="Times New Roman" pitchFamily="18" charset="0"/>
                          <a:cs typeface="Times New Roman" pitchFamily="18" charset="0"/>
                        </a:rPr>
                        <a:t>БИНХ-д хэлэлцүүлэх сонсгол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1775" marR="0" lvl="0" indent="-231775">
                        <a:lnSpc>
                          <a:spcPct val="100000"/>
                        </a:lnSpc>
                        <a:spcBef>
                          <a:spcPts val="0"/>
                        </a:spcBef>
                        <a:spcAft>
                          <a:spcPts val="0"/>
                        </a:spcAft>
                        <a:buFont typeface="Symbol"/>
                        <a:buChar char=""/>
                        <a:tabLst>
                          <a:tab pos="160020" algn="l"/>
                        </a:tabLst>
                      </a:pPr>
                      <a:r>
                        <a:rPr lang="mn-MN" sz="2000" dirty="0">
                          <a:solidFill>
                            <a:schemeClr val="tx1"/>
                          </a:solidFill>
                          <a:effectLst/>
                          <a:latin typeface="Times New Roman" pitchFamily="18" charset="0"/>
                          <a:cs typeface="Times New Roman" pitchFamily="18" charset="0"/>
                        </a:rPr>
                        <a:t>БЗД</a:t>
                      </a:r>
                      <a:endParaRPr lang="en-US" sz="2000" dirty="0">
                        <a:solidFill>
                          <a:schemeClr val="tx1"/>
                        </a:solidFill>
                        <a:effectLst/>
                        <a:latin typeface="Times New Roman" pitchFamily="18" charset="0"/>
                        <a:cs typeface="Times New Roman" pitchFamily="18" charset="0"/>
                      </a:endParaRPr>
                    </a:p>
                    <a:p>
                      <a:pPr marL="231775" marR="0" lvl="0" indent="-231775">
                        <a:lnSpc>
                          <a:spcPct val="100000"/>
                        </a:lnSpc>
                        <a:spcBef>
                          <a:spcPts val="0"/>
                        </a:spcBef>
                        <a:spcAft>
                          <a:spcPts val="0"/>
                        </a:spcAft>
                        <a:buFont typeface="Symbol"/>
                        <a:buChar char=""/>
                        <a:tabLst>
                          <a:tab pos="160020" algn="l"/>
                        </a:tabLst>
                      </a:pPr>
                      <a:r>
                        <a:rPr lang="mn-MN" sz="2000" dirty="0">
                          <a:solidFill>
                            <a:schemeClr val="tx1"/>
                          </a:solidFill>
                          <a:effectLst/>
                          <a:latin typeface="Times New Roman" pitchFamily="18" charset="0"/>
                          <a:cs typeface="Times New Roman" pitchFamily="18" charset="0"/>
                        </a:rPr>
                        <a:t>СБАХ</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536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05398" y="2590799"/>
            <a:ext cx="1143001" cy="95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6946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2000"/>
                                  </p:stCondLst>
                                  <p:childTnLst>
                                    <p:set>
                                      <p:cBhvr>
                                        <p:cTn id="23" dur="1" fill="hold">
                                          <p:stCondLst>
                                            <p:cond delay="0"/>
                                          </p:stCondLst>
                                        </p:cTn>
                                        <p:tgtEl>
                                          <p:spTgt spid="15361"/>
                                        </p:tgtEl>
                                        <p:attrNameLst>
                                          <p:attrName>style.visibility</p:attrName>
                                        </p:attrNameLst>
                                      </p:cBhvr>
                                      <p:to>
                                        <p:strVal val="visible"/>
                                      </p:to>
                                    </p:set>
                                    <p:animEffect transition="in" filter="barn(inVertical)">
                                      <p:cBhvr>
                                        <p:cTn id="24" dur="1000"/>
                                        <p:tgtEl>
                                          <p:spTgt spid="1536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3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500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447800"/>
          </a:xfrm>
        </p:spPr>
        <p:style>
          <a:lnRef idx="2">
            <a:schemeClr val="accent1"/>
          </a:lnRef>
          <a:fillRef idx="1">
            <a:schemeClr val="lt1"/>
          </a:fillRef>
          <a:effectRef idx="0">
            <a:schemeClr val="accent1"/>
          </a:effectRef>
          <a:fontRef idx="minor">
            <a:schemeClr val="dk1"/>
          </a:fontRef>
        </p:style>
        <p:txBody>
          <a:bodyPr>
            <a:noAutofit/>
          </a:bodyPr>
          <a:lstStyle/>
          <a:p>
            <a:pPr marL="1597025" marR="0" indent="-1597025">
              <a:spcBef>
                <a:spcPts val="0"/>
              </a:spcBef>
              <a:spcAft>
                <a:spcPts val="0"/>
              </a:spcAft>
            </a:pPr>
            <a:r>
              <a:rPr lang="mn-MN" sz="29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Алхам 9:</a:t>
            </a:r>
            <a:r>
              <a:rPr lang="mn-MN" sz="2900" b="1" dirty="0" smtClean="0">
                <a:effectLst>
                  <a:outerShdw blurRad="38100" dist="38100" dir="2700000" algn="tl">
                    <a:srgbClr val="000000">
                      <a:alpha val="43137"/>
                    </a:srgbClr>
                  </a:outerShdw>
                </a:effectLst>
                <a:latin typeface="Times New Roman"/>
                <a:ea typeface="Times New Roman"/>
                <a:cs typeface="Times New Roman"/>
              </a:rPr>
              <a:t> Бүлгийн хүсэлтийг БИНХ-аар хэлэлцэх, шийдвэрийг сумын Засаг даргад хүргүүлэх</a:t>
            </a:r>
            <a:endParaRPr lang="en-US" sz="2900" dirty="0">
              <a:effectLst>
                <a:outerShdw blurRad="38100" dist="38100" dir="2700000" algn="tl">
                  <a:srgbClr val="000000">
                    <a:alpha val="43137"/>
                  </a:srgbClr>
                </a:outerShdw>
              </a:effectLst>
              <a:ea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mn-MN" sz="100" dirty="0" smtClean="0"/>
              <a:t>.</a:t>
            </a:r>
            <a:endParaRPr lang="en-US" sz="100" dirty="0"/>
          </a:p>
        </p:txBody>
      </p:sp>
      <p:graphicFrame>
        <p:nvGraphicFramePr>
          <p:cNvPr id="4" name="Table 3"/>
          <p:cNvGraphicFramePr>
            <a:graphicFrameLocks noGrp="1"/>
          </p:cNvGraphicFramePr>
          <p:nvPr>
            <p:extLst>
              <p:ext uri="{D42A27DB-BD31-4B8C-83A1-F6EECF244321}">
                <p14:modId xmlns:p14="http://schemas.microsoft.com/office/powerpoint/2010/main" val="2533921381"/>
              </p:ext>
            </p:extLst>
          </p:nvPr>
        </p:nvGraphicFramePr>
        <p:xfrm>
          <a:off x="228600" y="1676400"/>
          <a:ext cx="8763000" cy="685800"/>
        </p:xfrm>
        <a:graphic>
          <a:graphicData uri="http://schemas.openxmlformats.org/drawingml/2006/table">
            <a:tbl>
              <a:tblPr firstRow="1" firstCol="1" bandRow="1"/>
              <a:tblGrid>
                <a:gridCol w="4114800"/>
                <a:gridCol w="2895600"/>
                <a:gridCol w="1752600"/>
              </a:tblGrid>
              <a:tr h="685800">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Үйл ажиллагаа</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Гарах үр дүн</a:t>
                      </a:r>
                      <a:endParaRPr lang="en-US" sz="22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Хариуцах эзэн</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88244766"/>
              </p:ext>
            </p:extLst>
          </p:nvPr>
        </p:nvGraphicFramePr>
        <p:xfrm>
          <a:off x="228601" y="2514600"/>
          <a:ext cx="8763000" cy="822960"/>
        </p:xfrm>
        <a:graphic>
          <a:graphicData uri="http://schemas.openxmlformats.org/drawingml/2006/table">
            <a:tbl>
              <a:tblPr firstRow="1" firstCol="1" bandRow="1">
                <a:tableStyleId>{5C22544A-7EE6-4342-B048-85BDC9FD1C3A}</a:tableStyleId>
              </a:tblPr>
              <a:tblGrid>
                <a:gridCol w="4114799"/>
                <a:gridCol w="2872169"/>
                <a:gridCol w="1776032"/>
              </a:tblGrid>
              <a:tr h="450850">
                <a:tc>
                  <a:txBody>
                    <a:bodyPr/>
                    <a:lstStyle/>
                    <a:p>
                      <a:pPr marL="0" marR="0" lvl="0" indent="0">
                        <a:lnSpc>
                          <a:spcPct val="100000"/>
                        </a:lnSpc>
                        <a:spcBef>
                          <a:spcPts val="0"/>
                        </a:spcBef>
                        <a:spcAft>
                          <a:spcPts val="0"/>
                        </a:spcAft>
                        <a:buFont typeface="Symbol"/>
                        <a:buNone/>
                        <a:tabLst>
                          <a:tab pos="152400" algn="l"/>
                          <a:tab pos="316230" algn="l"/>
                        </a:tabLst>
                      </a:pPr>
                      <a:r>
                        <a:rPr lang="mn-MN" sz="1800" dirty="0" smtClean="0">
                          <a:solidFill>
                            <a:schemeClr val="tx1"/>
                          </a:solidFill>
                          <a:effectLst/>
                          <a:latin typeface="Times New Roman" pitchFamily="18" charset="0"/>
                          <a:cs typeface="Times New Roman" pitchFamily="18" charset="0"/>
                        </a:rPr>
                        <a:t>БЗД-ын </a:t>
                      </a:r>
                      <a:r>
                        <a:rPr lang="mn-MN" sz="1800" dirty="0">
                          <a:solidFill>
                            <a:schemeClr val="tx1"/>
                          </a:solidFill>
                          <a:effectLst/>
                          <a:latin typeface="Times New Roman" pitchFamily="18" charset="0"/>
                          <a:cs typeface="Times New Roman" pitchFamily="18" charset="0"/>
                        </a:rPr>
                        <a:t>сонсголыг хэлэлцүүлэх эсэх талаар холбогдох албан тушаалтан </a:t>
                      </a:r>
                      <a:r>
                        <a:rPr lang="en-US" sz="1800" dirty="0">
                          <a:solidFill>
                            <a:schemeClr val="tx1"/>
                          </a:solidFill>
                          <a:effectLst/>
                          <a:latin typeface="Times New Roman" pitchFamily="18" charset="0"/>
                          <a:cs typeface="Times New Roman" pitchFamily="18" charset="0"/>
                        </a:rPr>
                        <a:t>(</a:t>
                      </a:r>
                      <a:r>
                        <a:rPr lang="mn-MN" sz="1800" dirty="0">
                          <a:solidFill>
                            <a:schemeClr val="tx1"/>
                          </a:solidFill>
                          <a:effectLst/>
                          <a:latin typeface="Times New Roman" pitchFamily="18" charset="0"/>
                          <a:cs typeface="Times New Roman" pitchFamily="18" charset="0"/>
                        </a:rPr>
                        <a:t>БЗД, СБАХ</a:t>
                      </a:r>
                      <a:r>
                        <a:rPr lang="en-US" sz="1800" dirty="0">
                          <a:solidFill>
                            <a:schemeClr val="tx1"/>
                          </a:solidFill>
                          <a:effectLst/>
                          <a:latin typeface="Times New Roman" pitchFamily="18" charset="0"/>
                          <a:cs typeface="Times New Roman" pitchFamily="18" charset="0"/>
                        </a:rPr>
                        <a:t>)</a:t>
                      </a:r>
                      <a:r>
                        <a:rPr lang="mn-MN" sz="1800" dirty="0">
                          <a:solidFill>
                            <a:schemeClr val="tx1"/>
                          </a:solidFill>
                          <a:effectLst/>
                          <a:latin typeface="Times New Roman" pitchFamily="18" charset="0"/>
                          <a:cs typeface="Times New Roman" pitchFamily="18" charset="0"/>
                        </a:rPr>
                        <a:t>-д мэдэгдэх</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tabLst>
                          <a:tab pos="161290" algn="l"/>
                        </a:tabLst>
                      </a:pPr>
                      <a:r>
                        <a:rPr lang="mn-MN" sz="1800" dirty="0">
                          <a:solidFill>
                            <a:schemeClr val="tx1"/>
                          </a:solidFill>
                          <a:effectLst/>
                          <a:latin typeface="Times New Roman" pitchFamily="18" charset="0"/>
                          <a:cs typeface="Times New Roman" pitchFamily="18" charset="0"/>
                        </a:rPr>
                        <a:t> </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None/>
                        <a:tabLst>
                          <a:tab pos="160020" algn="l"/>
                        </a:tabLst>
                      </a:pPr>
                      <a:r>
                        <a:rPr lang="mn-MN" sz="1800" dirty="0" smtClean="0">
                          <a:solidFill>
                            <a:schemeClr val="tx1"/>
                          </a:solidFill>
                          <a:effectLst/>
                          <a:latin typeface="Times New Roman" pitchFamily="18" charset="0"/>
                          <a:cs typeface="Times New Roman" pitchFamily="18" charset="0"/>
                        </a:rPr>
                        <a:t>БИНХ-ын дарга</a:t>
                      </a:r>
                      <a:endParaRPr lang="en-US" sz="18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06673238"/>
              </p:ext>
            </p:extLst>
          </p:nvPr>
        </p:nvGraphicFramePr>
        <p:xfrm>
          <a:off x="228600" y="3505200"/>
          <a:ext cx="8762999" cy="1219200"/>
        </p:xfrm>
        <a:graphic>
          <a:graphicData uri="http://schemas.openxmlformats.org/drawingml/2006/table">
            <a:tbl>
              <a:tblPr firstRow="1" firstCol="1" bandRow="1">
                <a:tableStyleId>{5C22544A-7EE6-4342-B048-85BDC9FD1C3A}</a:tableStyleId>
              </a:tblPr>
              <a:tblGrid>
                <a:gridCol w="4114800"/>
                <a:gridCol w="2895600"/>
                <a:gridCol w="1752599"/>
              </a:tblGrid>
              <a:tr h="450850">
                <a:tc>
                  <a:txBody>
                    <a:bodyPr/>
                    <a:lstStyle/>
                    <a:p>
                      <a:pPr marL="0" marR="0" lvl="0" indent="0">
                        <a:lnSpc>
                          <a:spcPct val="100000"/>
                        </a:lnSpc>
                        <a:spcBef>
                          <a:spcPts val="0"/>
                        </a:spcBef>
                        <a:spcAft>
                          <a:spcPts val="0"/>
                        </a:spcAft>
                        <a:buFont typeface="Symbol"/>
                        <a:buNone/>
                        <a:tabLst>
                          <a:tab pos="152400" algn="l"/>
                          <a:tab pos="316230" algn="l"/>
                        </a:tabLst>
                      </a:pPr>
                      <a:r>
                        <a:rPr lang="mn-MN" sz="2000" dirty="0">
                          <a:solidFill>
                            <a:schemeClr val="tx1"/>
                          </a:solidFill>
                          <a:effectLst/>
                          <a:latin typeface="Times New Roman" pitchFamily="18" charset="0"/>
                          <a:cs typeface="Times New Roman" pitchFamily="18" charset="0"/>
                        </a:rPr>
                        <a:t>Бэлчээр гэрээгээр ашиглах </a:t>
                      </a:r>
                      <a:r>
                        <a:rPr lang="mn-MN" sz="2000" dirty="0" smtClean="0">
                          <a:solidFill>
                            <a:schemeClr val="tx1"/>
                          </a:solidFill>
                          <a:effectLst/>
                          <a:latin typeface="Times New Roman" pitchFamily="18" charset="0"/>
                          <a:cs typeface="Times New Roman" pitchFamily="18" charset="0"/>
                        </a:rPr>
                        <a:t>бүлгийн хүсэлтийн </a:t>
                      </a:r>
                      <a:r>
                        <a:rPr lang="mn-MN" sz="2000" dirty="0">
                          <a:solidFill>
                            <a:schemeClr val="tx1"/>
                          </a:solidFill>
                          <a:effectLst/>
                          <a:latin typeface="Times New Roman" pitchFamily="18" charset="0"/>
                          <a:cs typeface="Times New Roman" pitchFamily="18" charset="0"/>
                        </a:rPr>
                        <a:t>тухай сонсголыг БИНХ-д хэлэлцүүлэх </a:t>
                      </a:r>
                      <a:r>
                        <a:rPr lang="en-US" sz="2000" dirty="0">
                          <a:solidFill>
                            <a:schemeClr val="tx1"/>
                          </a:solidFill>
                          <a:effectLst/>
                          <a:latin typeface="Times New Roman" pitchFamily="18" charset="0"/>
                          <a:cs typeface="Times New Roman" pitchFamily="18" charset="0"/>
                        </a:rPr>
                        <a:t>(</a:t>
                      </a:r>
                      <a:r>
                        <a:rPr lang="mn-MN" sz="2000" dirty="0">
                          <a:solidFill>
                            <a:schemeClr val="tx1"/>
                          </a:solidFill>
                          <a:effectLst/>
                          <a:latin typeface="Times New Roman" pitchFamily="18" charset="0"/>
                          <a:cs typeface="Times New Roman" pitchFamily="18" charset="0"/>
                        </a:rPr>
                        <a:t>СБАХ, бүлгийн ахлагч байлцана</a:t>
                      </a:r>
                      <a:r>
                        <a:rPr lang="en-US" sz="2000" dirty="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070" marR="0">
                        <a:lnSpc>
                          <a:spcPct val="100000"/>
                        </a:lnSpc>
                        <a:spcBef>
                          <a:spcPts val="0"/>
                        </a:spcBef>
                        <a:spcAft>
                          <a:spcPts val="0"/>
                        </a:spcAft>
                        <a:tabLst>
                          <a:tab pos="161290"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 marR="0">
                        <a:lnSpc>
                          <a:spcPct val="100000"/>
                        </a:lnSpc>
                        <a:spcBef>
                          <a:spcPts val="0"/>
                        </a:spcBef>
                        <a:spcAft>
                          <a:spcPts val="0"/>
                        </a:spcAft>
                        <a:tabLst>
                          <a:tab pos="160020" algn="l"/>
                        </a:tabLst>
                      </a:pPr>
                      <a:r>
                        <a:rPr lang="mn-MN" sz="2000" dirty="0">
                          <a:solidFill>
                            <a:schemeClr val="tx1"/>
                          </a:solidFill>
                          <a:effectLst/>
                          <a:latin typeface="Times New Roman" pitchFamily="18" charset="0"/>
                          <a:cs typeface="Times New Roman" pitchFamily="18" charset="0"/>
                        </a:rPr>
                        <a:t>БЗД</a:t>
                      </a:r>
                      <a:endParaRPr lang="en-US" sz="2000" dirty="0">
                        <a:solidFill>
                          <a:schemeClr val="tx1"/>
                        </a:solidFill>
                        <a:effectLst/>
                        <a:latin typeface="Times New Roman" pitchFamily="18" charset="0"/>
                        <a:cs typeface="Times New Roman" pitchFamily="18" charset="0"/>
                      </a:endParaRPr>
                    </a:p>
                    <a:p>
                      <a:pPr marL="45720" marR="0">
                        <a:lnSpc>
                          <a:spcPct val="100000"/>
                        </a:lnSpc>
                        <a:spcBef>
                          <a:spcPts val="0"/>
                        </a:spcBef>
                        <a:spcAft>
                          <a:spcPts val="0"/>
                        </a:spcAft>
                        <a:tabLst>
                          <a:tab pos="160020"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63274865"/>
              </p:ext>
            </p:extLst>
          </p:nvPr>
        </p:nvGraphicFramePr>
        <p:xfrm>
          <a:off x="228600" y="4966136"/>
          <a:ext cx="8763000" cy="609600"/>
        </p:xfrm>
        <a:graphic>
          <a:graphicData uri="http://schemas.openxmlformats.org/drawingml/2006/table">
            <a:tbl>
              <a:tblPr firstRow="1" firstCol="1" bandRow="1">
                <a:tableStyleId>{5C22544A-7EE6-4342-B048-85BDC9FD1C3A}</a:tableStyleId>
              </a:tblPr>
              <a:tblGrid>
                <a:gridCol w="4096907"/>
                <a:gridCol w="2913493"/>
                <a:gridCol w="1752600"/>
              </a:tblGrid>
              <a:tr h="257175">
                <a:tc>
                  <a:txBody>
                    <a:bodyPr/>
                    <a:lstStyle/>
                    <a:p>
                      <a:pPr marL="0" marR="0" lvl="0" indent="0">
                        <a:lnSpc>
                          <a:spcPct val="100000"/>
                        </a:lnSpc>
                        <a:spcBef>
                          <a:spcPts val="0"/>
                        </a:spcBef>
                        <a:spcAft>
                          <a:spcPts val="0"/>
                        </a:spcAft>
                        <a:buFont typeface="Symbol"/>
                        <a:buNone/>
                        <a:tabLst>
                          <a:tab pos="152400" algn="l"/>
                          <a:tab pos="316230" algn="l"/>
                        </a:tabLst>
                      </a:pPr>
                      <a:r>
                        <a:rPr lang="mn-MN" sz="2000" dirty="0" smtClean="0">
                          <a:solidFill>
                            <a:schemeClr val="tx1"/>
                          </a:solidFill>
                          <a:effectLst/>
                          <a:latin typeface="Times New Roman" pitchFamily="18" charset="0"/>
                          <a:cs typeface="Times New Roman" pitchFamily="18" charset="0"/>
                        </a:rPr>
                        <a:t>Бүлгийн</a:t>
                      </a:r>
                      <a:r>
                        <a:rPr lang="mn-MN" sz="2000" baseline="0" dirty="0" smtClean="0">
                          <a:solidFill>
                            <a:schemeClr val="tx1"/>
                          </a:solidFill>
                          <a:effectLst/>
                          <a:latin typeface="Times New Roman" pitchFamily="18" charset="0"/>
                          <a:cs typeface="Times New Roman" pitchFamily="18" charset="0"/>
                        </a:rPr>
                        <a:t> х</a:t>
                      </a:r>
                      <a:r>
                        <a:rPr lang="mn-MN" sz="2000" dirty="0" smtClean="0">
                          <a:solidFill>
                            <a:schemeClr val="tx1"/>
                          </a:solidFill>
                          <a:effectLst/>
                          <a:latin typeface="Times New Roman" pitchFamily="18" charset="0"/>
                          <a:cs typeface="Times New Roman" pitchFamily="18" charset="0"/>
                        </a:rPr>
                        <a:t>үсэлтийг </a:t>
                      </a:r>
                      <a:r>
                        <a:rPr lang="mn-MN" sz="2000" dirty="0">
                          <a:solidFill>
                            <a:schemeClr val="tx1"/>
                          </a:solidFill>
                          <a:effectLst/>
                          <a:latin typeface="Times New Roman" pitchFamily="18" charset="0"/>
                          <a:cs typeface="Times New Roman" pitchFamily="18" charset="0"/>
                        </a:rPr>
                        <a:t>хэлэлцсэн тухай  шийдвэр гаргах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a:buChar char=""/>
                        <a:tabLst>
                          <a:tab pos="161290" algn="l"/>
                        </a:tabLst>
                      </a:pPr>
                      <a:r>
                        <a:rPr lang="mn-MN" sz="2000">
                          <a:solidFill>
                            <a:schemeClr val="tx1"/>
                          </a:solidFill>
                          <a:effectLst/>
                          <a:latin typeface="Times New Roman" pitchFamily="18" charset="0"/>
                          <a:cs typeface="Times New Roman" pitchFamily="18" charset="0"/>
                        </a:rPr>
                        <a:t>БИНХ-ын тэмдэглэл</a:t>
                      </a:r>
                      <a:endParaRPr lang="en-US" sz="2000">
                        <a:solidFill>
                          <a:schemeClr val="tx1"/>
                        </a:solidFill>
                        <a:effectLst/>
                        <a:latin typeface="Times New Roman" pitchFamily="18" charset="0"/>
                        <a:cs typeface="Times New Roman" pitchFamily="18" charset="0"/>
                      </a:endParaRPr>
                    </a:p>
                    <a:p>
                      <a:pPr marL="342900" marR="0" lvl="0" indent="-342900">
                        <a:lnSpc>
                          <a:spcPct val="100000"/>
                        </a:lnSpc>
                        <a:spcBef>
                          <a:spcPts val="0"/>
                        </a:spcBef>
                        <a:spcAft>
                          <a:spcPts val="0"/>
                        </a:spcAft>
                        <a:buFont typeface="Symbol"/>
                        <a:buChar char=""/>
                        <a:tabLst>
                          <a:tab pos="161290" algn="l"/>
                        </a:tabLst>
                      </a:pPr>
                      <a:r>
                        <a:rPr lang="mn-MN" sz="2000">
                          <a:solidFill>
                            <a:schemeClr val="tx1"/>
                          </a:solidFill>
                          <a:effectLst/>
                          <a:latin typeface="Times New Roman" pitchFamily="18" charset="0"/>
                          <a:cs typeface="Times New Roman" pitchFamily="18" charset="0"/>
                        </a:rPr>
                        <a:t>БИНХ-ын тогтоол</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 marR="0">
                        <a:lnSpc>
                          <a:spcPct val="100000"/>
                        </a:lnSpc>
                        <a:spcBef>
                          <a:spcPts val="0"/>
                        </a:spcBef>
                        <a:spcAft>
                          <a:spcPts val="0"/>
                        </a:spcAft>
                        <a:tabLst>
                          <a:tab pos="160020" algn="l"/>
                        </a:tabLst>
                      </a:pPr>
                      <a:r>
                        <a:rPr lang="mn-MN" sz="2000" dirty="0">
                          <a:solidFill>
                            <a:schemeClr val="tx1"/>
                          </a:solidFill>
                          <a:effectLst/>
                          <a:latin typeface="Times New Roman" pitchFamily="18" charset="0"/>
                          <a:cs typeface="Times New Roman" pitchFamily="18" charset="0"/>
                        </a:rPr>
                        <a:t>БИНХ-ын дарга</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59153705"/>
              </p:ext>
            </p:extLst>
          </p:nvPr>
        </p:nvGraphicFramePr>
        <p:xfrm>
          <a:off x="228600" y="5804336"/>
          <a:ext cx="8763000" cy="609600"/>
        </p:xfrm>
        <a:graphic>
          <a:graphicData uri="http://schemas.openxmlformats.org/drawingml/2006/table">
            <a:tbl>
              <a:tblPr firstRow="1" firstCol="1" bandRow="1">
                <a:tableStyleId>{5C22544A-7EE6-4342-B048-85BDC9FD1C3A}</a:tableStyleId>
              </a:tblPr>
              <a:tblGrid>
                <a:gridCol w="4096907"/>
                <a:gridCol w="2913493"/>
                <a:gridCol w="1752600"/>
              </a:tblGrid>
              <a:tr h="257175">
                <a:tc>
                  <a:txBody>
                    <a:bodyPr/>
                    <a:lstStyle/>
                    <a:p>
                      <a:pPr marL="0" marR="0" lvl="0" indent="0">
                        <a:lnSpc>
                          <a:spcPct val="100000"/>
                        </a:lnSpc>
                        <a:spcBef>
                          <a:spcPts val="0"/>
                        </a:spcBef>
                        <a:spcAft>
                          <a:spcPts val="0"/>
                        </a:spcAft>
                        <a:buFont typeface="Symbol"/>
                        <a:buNone/>
                        <a:tabLst>
                          <a:tab pos="152400" algn="l"/>
                          <a:tab pos="316230" algn="l"/>
                        </a:tabLst>
                      </a:pPr>
                      <a:r>
                        <a:rPr lang="mn-MN" sz="2000" dirty="0" smtClean="0">
                          <a:solidFill>
                            <a:schemeClr val="tx1"/>
                          </a:solidFill>
                          <a:effectLst/>
                          <a:latin typeface="Times New Roman" pitchFamily="18" charset="0"/>
                          <a:cs typeface="Times New Roman" pitchFamily="18" charset="0"/>
                        </a:rPr>
                        <a:t>Бүлгийн</a:t>
                      </a:r>
                      <a:r>
                        <a:rPr lang="mn-MN" sz="2000" baseline="0" dirty="0" smtClean="0">
                          <a:solidFill>
                            <a:schemeClr val="tx1"/>
                          </a:solidFill>
                          <a:effectLst/>
                          <a:latin typeface="Times New Roman" pitchFamily="18" charset="0"/>
                          <a:cs typeface="Times New Roman" pitchFamily="18" charset="0"/>
                        </a:rPr>
                        <a:t> х</a:t>
                      </a:r>
                      <a:r>
                        <a:rPr lang="mn-MN" sz="2000" dirty="0" smtClean="0">
                          <a:solidFill>
                            <a:schemeClr val="tx1"/>
                          </a:solidFill>
                          <a:effectLst/>
                          <a:latin typeface="Times New Roman" pitchFamily="18" charset="0"/>
                          <a:cs typeface="Times New Roman" pitchFamily="18" charset="0"/>
                        </a:rPr>
                        <a:t>үсэлтийг </a:t>
                      </a:r>
                      <a:r>
                        <a:rPr lang="mn-MN" sz="2000" dirty="0">
                          <a:solidFill>
                            <a:schemeClr val="tx1"/>
                          </a:solidFill>
                          <a:effectLst/>
                          <a:latin typeface="Times New Roman" pitchFamily="18" charset="0"/>
                          <a:cs typeface="Times New Roman" pitchFamily="18" charset="0"/>
                        </a:rPr>
                        <a:t>хэлэлцсэн тухай  шийдвэр гаргах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a:buChar char=""/>
                        <a:tabLst>
                          <a:tab pos="161290" algn="l"/>
                        </a:tabLst>
                      </a:pPr>
                      <a:r>
                        <a:rPr lang="mn-MN" sz="2000">
                          <a:solidFill>
                            <a:schemeClr val="tx1"/>
                          </a:solidFill>
                          <a:effectLst/>
                          <a:latin typeface="Times New Roman" pitchFamily="18" charset="0"/>
                          <a:cs typeface="Times New Roman" pitchFamily="18" charset="0"/>
                        </a:rPr>
                        <a:t>БИНХ-ын тэмдэглэл</a:t>
                      </a:r>
                      <a:endParaRPr lang="en-US" sz="2000">
                        <a:solidFill>
                          <a:schemeClr val="tx1"/>
                        </a:solidFill>
                        <a:effectLst/>
                        <a:latin typeface="Times New Roman" pitchFamily="18" charset="0"/>
                        <a:cs typeface="Times New Roman" pitchFamily="18" charset="0"/>
                      </a:endParaRPr>
                    </a:p>
                    <a:p>
                      <a:pPr marL="342900" marR="0" lvl="0" indent="-342900">
                        <a:lnSpc>
                          <a:spcPct val="100000"/>
                        </a:lnSpc>
                        <a:spcBef>
                          <a:spcPts val="0"/>
                        </a:spcBef>
                        <a:spcAft>
                          <a:spcPts val="0"/>
                        </a:spcAft>
                        <a:buFont typeface="Symbol"/>
                        <a:buChar char=""/>
                        <a:tabLst>
                          <a:tab pos="161290" algn="l"/>
                        </a:tabLst>
                      </a:pPr>
                      <a:r>
                        <a:rPr lang="mn-MN" sz="2000">
                          <a:solidFill>
                            <a:schemeClr val="tx1"/>
                          </a:solidFill>
                          <a:effectLst/>
                          <a:latin typeface="Times New Roman" pitchFamily="18" charset="0"/>
                          <a:cs typeface="Times New Roman" pitchFamily="18" charset="0"/>
                        </a:rPr>
                        <a:t>БИНХ-ын тогтоол</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 marR="0">
                        <a:lnSpc>
                          <a:spcPct val="100000"/>
                        </a:lnSpc>
                        <a:spcBef>
                          <a:spcPts val="0"/>
                        </a:spcBef>
                        <a:spcAft>
                          <a:spcPts val="0"/>
                        </a:spcAft>
                        <a:tabLst>
                          <a:tab pos="160020" algn="l"/>
                        </a:tabLst>
                      </a:pPr>
                      <a:r>
                        <a:rPr lang="mn-MN" sz="2000" dirty="0">
                          <a:solidFill>
                            <a:schemeClr val="tx1"/>
                          </a:solidFill>
                          <a:effectLst/>
                          <a:latin typeface="Times New Roman" pitchFamily="18" charset="0"/>
                          <a:cs typeface="Times New Roman" pitchFamily="18" charset="0"/>
                        </a:rPr>
                        <a:t>БИНХ-ын дарга</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9" name="Picture 8" descr="C:\Users\Eba\AppData\Local\Microsoft\Windows\Temporary Internet Files\Content.Word\IMG_4977.jpg"/>
          <p:cNvPicPr/>
          <p:nvPr/>
        </p:nvPicPr>
        <p:blipFill>
          <a:blip r:embed="rId2" cstate="print">
            <a:lum bright="7000" contrast="-11000"/>
          </a:blip>
          <a:srcRect/>
          <a:stretch>
            <a:fillRect/>
          </a:stretch>
        </p:blipFill>
        <p:spPr bwMode="auto">
          <a:xfrm>
            <a:off x="4953000" y="3581400"/>
            <a:ext cx="1905000" cy="1066800"/>
          </a:xfrm>
          <a:prstGeom prst="rect">
            <a:avLst/>
          </a:prstGeom>
          <a:noFill/>
          <a:ln w="9525">
            <a:noFill/>
            <a:miter lim="800000"/>
            <a:headEnd/>
            <a:tailEnd/>
          </a:ln>
        </p:spPr>
      </p:pic>
    </p:spTree>
    <p:extLst>
      <p:ext uri="{BB962C8B-B14F-4D97-AF65-F5344CB8AC3E}">
        <p14:creationId xmlns:p14="http://schemas.microsoft.com/office/powerpoint/2010/main" val="4263207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3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200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30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ppt_x"/>
                                          </p:val>
                                        </p:tav>
                                        <p:tav tm="100000">
                                          <p:val>
                                            <p:strVal val="#ppt_x"/>
                                          </p:val>
                                        </p:tav>
                                      </p:tavLst>
                                    </p:anim>
                                    <p:anim calcmode="lin" valueType="num">
                                      <p:cBhvr additive="base">
                                        <p:cTn id="35"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40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ppt_x"/>
                                          </p:val>
                                        </p:tav>
                                        <p:tav tm="100000">
                                          <p:val>
                                            <p:strVal val="#ppt_x"/>
                                          </p:val>
                                        </p:tav>
                                      </p:tavLst>
                                    </p:anim>
                                    <p:anim calcmode="lin" valueType="num">
                                      <p:cBhvr additive="base">
                                        <p:cTn id="4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838200"/>
          </a:xfrm>
        </p:spPr>
        <p:style>
          <a:lnRef idx="2">
            <a:schemeClr val="accent1"/>
          </a:lnRef>
          <a:fillRef idx="1">
            <a:schemeClr val="lt1"/>
          </a:fillRef>
          <a:effectRef idx="0">
            <a:schemeClr val="accent1"/>
          </a:effectRef>
          <a:fontRef idx="minor">
            <a:schemeClr val="dk1"/>
          </a:fontRef>
        </p:style>
        <p:txBody>
          <a:bodyPr>
            <a:noAutofit/>
          </a:bodyPr>
          <a:lstStyle/>
          <a:p>
            <a:r>
              <a:rPr lang="mn-MN" sz="2800" b="1" dirty="0" smtClean="0">
                <a:solidFill>
                  <a:srgbClr val="000000"/>
                </a:solidFill>
                <a:effectLst>
                  <a:outerShdw blurRad="38100" dist="38100" dir="2700000" algn="tl">
                    <a:srgbClr val="000000">
                      <a:alpha val="43137"/>
                    </a:srgbClr>
                  </a:outerShdw>
                </a:effectLst>
                <a:latin typeface="Times New Roman"/>
                <a:ea typeface="Times New Roman"/>
              </a:rPr>
              <a:t>Алхам 10:</a:t>
            </a:r>
            <a:r>
              <a:rPr lang="mn-MN" sz="2800" b="1" dirty="0" smtClean="0">
                <a:effectLst>
                  <a:outerShdw blurRad="38100" dist="38100" dir="2700000" algn="tl">
                    <a:srgbClr val="000000">
                      <a:alpha val="43137"/>
                    </a:srgbClr>
                  </a:outerShdw>
                </a:effectLst>
                <a:latin typeface="Times New Roman"/>
                <a:ea typeface="Times New Roman"/>
              </a:rPr>
              <a:t> Бүлгийн хүсэлт, БИНХ-ын шийдвэрийг   </a:t>
            </a:r>
            <a:br>
              <a:rPr lang="mn-MN" sz="2800" b="1" dirty="0" smtClean="0">
                <a:effectLst>
                  <a:outerShdw blurRad="38100" dist="38100" dir="2700000" algn="tl">
                    <a:srgbClr val="000000">
                      <a:alpha val="43137"/>
                    </a:srgbClr>
                  </a:outerShdw>
                </a:effectLst>
                <a:latin typeface="Times New Roman"/>
                <a:ea typeface="Times New Roman"/>
              </a:rPr>
            </a:br>
            <a:r>
              <a:rPr lang="mn-MN" sz="2800" b="1" dirty="0">
                <a:effectLst>
                  <a:outerShdw blurRad="38100" dist="38100" dir="2700000" algn="tl">
                    <a:srgbClr val="000000">
                      <a:alpha val="43137"/>
                    </a:srgbClr>
                  </a:outerShdw>
                </a:effectLst>
                <a:latin typeface="Times New Roman"/>
                <a:ea typeface="Times New Roman"/>
              </a:rPr>
              <a:t> </a:t>
            </a:r>
            <a:r>
              <a:rPr lang="mn-MN" sz="2800" b="1" dirty="0" smtClean="0">
                <a:effectLst>
                  <a:outerShdw blurRad="38100" dist="38100" dir="2700000" algn="tl">
                    <a:srgbClr val="000000">
                      <a:alpha val="43137"/>
                    </a:srgbClr>
                  </a:outerShdw>
                </a:effectLst>
                <a:latin typeface="Times New Roman"/>
                <a:ea typeface="Times New Roman"/>
              </a:rPr>
              <a:t>                  хүлээж авах, хянах</a:t>
            </a:r>
            <a:endParaRPr lang="en-US" sz="28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2593047"/>
              </p:ext>
            </p:extLst>
          </p:nvPr>
        </p:nvGraphicFramePr>
        <p:xfrm>
          <a:off x="152400" y="1371600"/>
          <a:ext cx="8839200" cy="380999"/>
        </p:xfrm>
        <a:graphic>
          <a:graphicData uri="http://schemas.openxmlformats.org/drawingml/2006/table">
            <a:tbl>
              <a:tblPr firstRow="1" firstCol="1" bandRow="1"/>
              <a:tblGrid>
                <a:gridCol w="4343400"/>
                <a:gridCol w="2514600"/>
                <a:gridCol w="1981200"/>
              </a:tblGrid>
              <a:tr h="380999">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Үйл ажиллагаа</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Гарах үр дүн</a:t>
                      </a:r>
                      <a:endParaRPr lang="en-US" sz="22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Хариуцах эзэн</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20940310"/>
              </p:ext>
            </p:extLst>
          </p:nvPr>
        </p:nvGraphicFramePr>
        <p:xfrm>
          <a:off x="152400" y="1879976"/>
          <a:ext cx="8839200" cy="609600"/>
        </p:xfrm>
        <a:graphic>
          <a:graphicData uri="http://schemas.openxmlformats.org/drawingml/2006/table">
            <a:tbl>
              <a:tblPr firstRow="1" firstCol="1" bandRow="1">
                <a:tableStyleId>{5C22544A-7EE6-4342-B048-85BDC9FD1C3A}</a:tableStyleId>
              </a:tblPr>
              <a:tblGrid>
                <a:gridCol w="4343400"/>
                <a:gridCol w="2497372"/>
                <a:gridCol w="1998428"/>
              </a:tblGrid>
              <a:tr h="609600">
                <a:tc>
                  <a:txBody>
                    <a:bodyPr/>
                    <a:lstStyle/>
                    <a:p>
                      <a:pPr marL="0" marR="0">
                        <a:lnSpc>
                          <a:spcPct val="100000"/>
                        </a:lnSpc>
                        <a:spcBef>
                          <a:spcPts val="0"/>
                        </a:spcBef>
                        <a:spcAft>
                          <a:spcPts val="0"/>
                        </a:spcAft>
                        <a:tabLst>
                          <a:tab pos="152400" algn="l"/>
                        </a:tabLst>
                      </a:pPr>
                      <a:r>
                        <a:rPr lang="mn-MN" sz="2000" dirty="0">
                          <a:solidFill>
                            <a:schemeClr val="tx1"/>
                          </a:solidFill>
                          <a:effectLst/>
                          <a:latin typeface="Times New Roman" pitchFamily="18" charset="0"/>
                          <a:cs typeface="Times New Roman" pitchFamily="18" charset="0"/>
                        </a:rPr>
                        <a:t>Бүлгийн хүсэлт, БИНХ-ын </a:t>
                      </a:r>
                      <a:r>
                        <a:rPr lang="mn-MN" sz="2000" dirty="0" smtClean="0">
                          <a:solidFill>
                            <a:schemeClr val="tx1"/>
                          </a:solidFill>
                          <a:effectLst/>
                          <a:latin typeface="Times New Roman" pitchFamily="18" charset="0"/>
                          <a:cs typeface="Times New Roman" pitchFamily="18" charset="0"/>
                        </a:rPr>
                        <a:t>шийдвэрийг</a:t>
                      </a:r>
                      <a:r>
                        <a:rPr lang="mn-MN" sz="2000" baseline="0" dirty="0" smtClean="0">
                          <a:solidFill>
                            <a:schemeClr val="tx1"/>
                          </a:solidFill>
                          <a:effectLst/>
                          <a:latin typeface="Times New Roman" pitchFamily="18" charset="0"/>
                          <a:cs typeface="Times New Roman" pitchFamily="18" charset="0"/>
                        </a:rPr>
                        <a:t> </a:t>
                      </a:r>
                      <a:r>
                        <a:rPr lang="mn-MN" sz="2000" dirty="0" smtClean="0">
                          <a:solidFill>
                            <a:schemeClr val="tx1"/>
                          </a:solidFill>
                          <a:effectLst/>
                          <a:latin typeface="Times New Roman" pitchFamily="18" charset="0"/>
                          <a:cs typeface="Times New Roman" pitchFamily="18" charset="0"/>
                        </a:rPr>
                        <a:t>хүлээж авах,</a:t>
                      </a:r>
                      <a:r>
                        <a:rPr lang="mn-MN" sz="2000" baseline="0" dirty="0" smtClean="0">
                          <a:solidFill>
                            <a:schemeClr val="tx1"/>
                          </a:solidFill>
                          <a:effectLst/>
                          <a:latin typeface="Times New Roman" pitchFamily="18" charset="0"/>
                          <a:cs typeface="Times New Roman" pitchFamily="18" charset="0"/>
                        </a:rPr>
                        <a:t> танилцах</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070" marR="0">
                        <a:lnSpc>
                          <a:spcPct val="100000"/>
                        </a:lnSpc>
                        <a:spcBef>
                          <a:spcPts val="0"/>
                        </a:spcBef>
                        <a:spcAft>
                          <a:spcPts val="0"/>
                        </a:spcAft>
                        <a:tabLst>
                          <a:tab pos="161290"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0000"/>
                        </a:lnSpc>
                        <a:spcBef>
                          <a:spcPts val="0"/>
                        </a:spcBef>
                        <a:spcAft>
                          <a:spcPts val="0"/>
                        </a:spcAft>
                        <a:buFont typeface="Arial" pitchFamily="34" charset="0"/>
                        <a:buNone/>
                        <a:tabLst>
                          <a:tab pos="160020" algn="l"/>
                        </a:tabLst>
                      </a:pPr>
                      <a:r>
                        <a:rPr lang="mn-MN" sz="2000" dirty="0" smtClean="0">
                          <a:solidFill>
                            <a:schemeClr val="tx1"/>
                          </a:solidFill>
                          <a:effectLst/>
                          <a:latin typeface="Times New Roman" pitchFamily="18" charset="0"/>
                          <a:ea typeface="Times New Roman"/>
                          <a:cs typeface="Times New Roman" pitchFamily="18" charset="0"/>
                        </a:rPr>
                        <a:t>Сумын Засаг дарга</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05230516"/>
              </p:ext>
            </p:extLst>
          </p:nvPr>
        </p:nvGraphicFramePr>
        <p:xfrm>
          <a:off x="152400" y="2574880"/>
          <a:ext cx="8839200" cy="914400"/>
        </p:xfrm>
        <a:graphic>
          <a:graphicData uri="http://schemas.openxmlformats.org/drawingml/2006/table">
            <a:tbl>
              <a:tblPr firstRow="1" firstCol="1" bandRow="1">
                <a:tableStyleId>{5C22544A-7EE6-4342-B048-85BDC9FD1C3A}</a:tableStyleId>
              </a:tblPr>
              <a:tblGrid>
                <a:gridCol w="4343400"/>
                <a:gridCol w="2514600"/>
                <a:gridCol w="1981200"/>
              </a:tblGrid>
              <a:tr h="83820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160020" algn="l"/>
                        </a:tabLst>
                        <a:defRPr/>
                      </a:pPr>
                      <a:r>
                        <a:rPr lang="mn-MN" sz="2000" dirty="0" smtClean="0">
                          <a:solidFill>
                            <a:schemeClr val="tx1"/>
                          </a:solidFill>
                          <a:effectLst/>
                          <a:latin typeface="Times New Roman" pitchFamily="18" charset="0"/>
                          <a:cs typeface="Times New Roman" pitchFamily="18" charset="0"/>
                        </a:rPr>
                        <a:t>Бүлгийн хүсэлт, БИНХ-ын шийдвэрийг</a:t>
                      </a:r>
                      <a:r>
                        <a:rPr lang="mn-MN" sz="2000" baseline="0" dirty="0" smtClean="0">
                          <a:solidFill>
                            <a:schemeClr val="tx1"/>
                          </a:solidFill>
                          <a:effectLst/>
                          <a:latin typeface="Times New Roman" pitchFamily="18" charset="0"/>
                          <a:cs typeface="Times New Roman" pitchFamily="18" charset="0"/>
                        </a:rPr>
                        <a:t> х</a:t>
                      </a:r>
                      <a:r>
                        <a:rPr lang="mn-MN" sz="2000" dirty="0" smtClean="0">
                          <a:solidFill>
                            <a:schemeClr val="tx1"/>
                          </a:solidFill>
                          <a:effectLst/>
                          <a:latin typeface="Times New Roman" pitchFamily="18" charset="0"/>
                          <a:cs typeface="Times New Roman" pitchFamily="18" charset="0"/>
                        </a:rPr>
                        <a:t>януулахаар ЗДТГ-ын даргад шилжүүлэх </a:t>
                      </a:r>
                      <a:endParaRPr lang="en-US" sz="2000" dirty="0" smtClean="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070" marR="0">
                        <a:lnSpc>
                          <a:spcPct val="100000"/>
                        </a:lnSpc>
                        <a:spcBef>
                          <a:spcPts val="0"/>
                        </a:spcBef>
                        <a:spcAft>
                          <a:spcPts val="0"/>
                        </a:spcAft>
                        <a:tabLst>
                          <a:tab pos="161290"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a:buNone/>
                        <a:tabLst>
                          <a:tab pos="160020" algn="l"/>
                        </a:tabLst>
                        <a:defRPr/>
                      </a:pPr>
                      <a:r>
                        <a:rPr lang="mn-MN" sz="2000" dirty="0" smtClean="0">
                          <a:solidFill>
                            <a:schemeClr val="tx1"/>
                          </a:solidFill>
                          <a:effectLst/>
                          <a:latin typeface="Times New Roman" pitchFamily="18" charset="0"/>
                          <a:ea typeface="+mn-ea"/>
                          <a:cs typeface="Times New Roman" pitchFamily="18" charset="0"/>
                        </a:rPr>
                        <a:t>Сумын</a:t>
                      </a:r>
                      <a:r>
                        <a:rPr lang="mn-MN" sz="2000" baseline="0" dirty="0" smtClean="0">
                          <a:solidFill>
                            <a:schemeClr val="tx1"/>
                          </a:solidFill>
                          <a:effectLst/>
                          <a:latin typeface="Times New Roman" pitchFamily="18" charset="0"/>
                          <a:ea typeface="+mn-ea"/>
                          <a:cs typeface="Times New Roman" pitchFamily="18" charset="0"/>
                        </a:rPr>
                        <a:t> </a:t>
                      </a:r>
                      <a:r>
                        <a:rPr lang="mn-MN" sz="2000" dirty="0" smtClean="0">
                          <a:solidFill>
                            <a:schemeClr val="tx1"/>
                          </a:solidFill>
                          <a:effectLst/>
                          <a:latin typeface="Times New Roman" pitchFamily="18" charset="0"/>
                          <a:ea typeface="Times New Roman"/>
                          <a:cs typeface="Times New Roman" pitchFamily="18" charset="0"/>
                        </a:rPr>
                        <a:t>Засаг дарга</a:t>
                      </a:r>
                      <a:endParaRPr lang="en-US" sz="2000" dirty="0" smtClean="0">
                        <a:solidFill>
                          <a:schemeClr val="tx1"/>
                        </a:solidFill>
                        <a:effectLst/>
                        <a:latin typeface="Times New Roman" pitchFamily="18" charset="0"/>
                        <a:ea typeface="Times New Roman"/>
                        <a:cs typeface="Times New Roman" pitchFamily="18" charset="0"/>
                      </a:endParaRPr>
                    </a:p>
                    <a:p>
                      <a:pPr marL="0" marR="0" lvl="0" indent="0">
                        <a:lnSpc>
                          <a:spcPct val="100000"/>
                        </a:lnSpc>
                        <a:spcBef>
                          <a:spcPts val="0"/>
                        </a:spcBef>
                        <a:spcAft>
                          <a:spcPts val="0"/>
                        </a:spcAft>
                        <a:buFont typeface="Symbol"/>
                        <a:buNone/>
                        <a:tabLst>
                          <a:tab pos="160020" algn="l"/>
                        </a:tabLst>
                      </a:pPr>
                      <a:endParaRPr lang="en-US" sz="20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73220879"/>
              </p:ext>
            </p:extLst>
          </p:nvPr>
        </p:nvGraphicFramePr>
        <p:xfrm>
          <a:off x="152400" y="3630304"/>
          <a:ext cx="8839200" cy="1524000"/>
        </p:xfrm>
        <a:graphic>
          <a:graphicData uri="http://schemas.openxmlformats.org/drawingml/2006/table">
            <a:tbl>
              <a:tblPr firstRow="1" firstCol="1" bandRow="1">
                <a:tableStyleId>{5C22544A-7EE6-4342-B048-85BDC9FD1C3A}</a:tableStyleId>
              </a:tblPr>
              <a:tblGrid>
                <a:gridCol w="4343400"/>
                <a:gridCol w="2514600"/>
                <a:gridCol w="1981200"/>
              </a:tblGrid>
              <a:tr h="106680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160020" algn="l"/>
                        </a:tabLst>
                        <a:defRPr/>
                      </a:pPr>
                      <a:r>
                        <a:rPr lang="mn-MN" sz="2000" dirty="0" smtClean="0">
                          <a:solidFill>
                            <a:schemeClr val="tx1"/>
                          </a:solidFill>
                          <a:effectLst/>
                          <a:latin typeface="Times New Roman" pitchFamily="18" charset="0"/>
                          <a:cs typeface="Times New Roman" pitchFamily="18" charset="0"/>
                        </a:rPr>
                        <a:t>Сумын</a:t>
                      </a:r>
                      <a:r>
                        <a:rPr lang="mn-MN" sz="2000" baseline="0" dirty="0" smtClean="0">
                          <a:solidFill>
                            <a:schemeClr val="tx1"/>
                          </a:solidFill>
                          <a:effectLst/>
                          <a:latin typeface="Times New Roman" pitchFamily="18" charset="0"/>
                          <a:cs typeface="Times New Roman" pitchFamily="18" charset="0"/>
                        </a:rPr>
                        <a:t> З</a:t>
                      </a:r>
                      <a:r>
                        <a:rPr lang="mn-MN" sz="2000" dirty="0" smtClean="0">
                          <a:solidFill>
                            <a:schemeClr val="tx1"/>
                          </a:solidFill>
                          <a:effectLst/>
                          <a:latin typeface="Times New Roman" pitchFamily="18" charset="0"/>
                          <a:cs typeface="Times New Roman" pitchFamily="18" charset="0"/>
                        </a:rPr>
                        <a:t>асаг даргын захирамж</a:t>
                      </a:r>
                      <a:r>
                        <a:rPr lang="mn-MN" sz="2000" baseline="0" dirty="0" smtClean="0">
                          <a:solidFill>
                            <a:schemeClr val="tx1"/>
                          </a:solidFill>
                          <a:effectLst/>
                          <a:latin typeface="Times New Roman" pitchFamily="18" charset="0"/>
                          <a:cs typeface="Times New Roman" pitchFamily="18" charset="0"/>
                        </a:rPr>
                        <a:t> гаргах асуудлаар дүгнэлт санал гаргуулахаар газрын даамал, холбогдох бусад албан тушаалтанд үүрэг, чиглэл өгөх</a:t>
                      </a:r>
                      <a:endParaRPr lang="en-US" sz="2000" dirty="0" smtClean="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None/>
                        <a:tabLst>
                          <a:tab pos="161290" algn="l"/>
                        </a:tabLst>
                      </a:pPr>
                      <a:r>
                        <a:rPr lang="mn-MN" sz="2000" dirty="0" smtClean="0">
                          <a:solidFill>
                            <a:schemeClr val="tx1"/>
                          </a:solidFill>
                          <a:effectLst/>
                          <a:latin typeface="Times New Roman" pitchFamily="18" charset="0"/>
                          <a:cs typeface="Times New Roman" pitchFamily="18" charset="0"/>
                        </a:rPr>
                        <a:t>Бүлгийн </a:t>
                      </a:r>
                      <a:r>
                        <a:rPr lang="mn-MN" sz="2000" dirty="0">
                          <a:solidFill>
                            <a:schemeClr val="tx1"/>
                          </a:solidFill>
                          <a:effectLst/>
                          <a:latin typeface="Times New Roman" pitchFamily="18" charset="0"/>
                          <a:cs typeface="Times New Roman" pitchFamily="18" charset="0"/>
                        </a:rPr>
                        <a:t>хүсэлт, </a:t>
                      </a:r>
                      <a:r>
                        <a:rPr lang="mn-MN" sz="2000" dirty="0" smtClean="0">
                          <a:solidFill>
                            <a:schemeClr val="tx1"/>
                          </a:solidFill>
                          <a:effectLst/>
                          <a:latin typeface="Times New Roman" pitchFamily="18" charset="0"/>
                          <a:cs typeface="Times New Roman" pitchFamily="18" charset="0"/>
                        </a:rPr>
                        <a:t>БИНХ-ын шийдвэрийг  зохих шатанд хянах</a:t>
                      </a:r>
                      <a:endParaRPr lang="en-US" sz="20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a:buNone/>
                        <a:tabLst>
                          <a:tab pos="160020" algn="l"/>
                        </a:tabLst>
                        <a:defRPr/>
                      </a:pPr>
                      <a:r>
                        <a:rPr lang="mn-MN" sz="2000" dirty="0" smtClean="0">
                          <a:solidFill>
                            <a:schemeClr val="tx1"/>
                          </a:solidFill>
                          <a:effectLst/>
                          <a:latin typeface="Times New Roman" pitchFamily="18" charset="0"/>
                          <a:ea typeface="Times New Roman"/>
                          <a:cs typeface="Times New Roman" pitchFamily="18" charset="0"/>
                        </a:rPr>
                        <a:t>ЗДТГ-ын</a:t>
                      </a:r>
                      <a:r>
                        <a:rPr lang="mn-MN" sz="2000" baseline="0" dirty="0" smtClean="0">
                          <a:solidFill>
                            <a:schemeClr val="tx1"/>
                          </a:solidFill>
                          <a:effectLst/>
                          <a:latin typeface="Times New Roman" pitchFamily="18" charset="0"/>
                          <a:ea typeface="Times New Roman"/>
                          <a:cs typeface="Times New Roman" pitchFamily="18" charset="0"/>
                        </a:rPr>
                        <a:t> </a:t>
                      </a:r>
                      <a:r>
                        <a:rPr lang="mn-MN" sz="2000" dirty="0" smtClean="0">
                          <a:solidFill>
                            <a:schemeClr val="tx1"/>
                          </a:solidFill>
                          <a:effectLst/>
                          <a:latin typeface="Times New Roman" pitchFamily="18" charset="0"/>
                          <a:ea typeface="Times New Roman"/>
                          <a:cs typeface="Times New Roman" pitchFamily="18" charset="0"/>
                        </a:rPr>
                        <a:t>дарга</a:t>
                      </a:r>
                      <a:endParaRPr lang="en-US" sz="2000" dirty="0" smtClean="0">
                        <a:solidFill>
                          <a:schemeClr val="tx1"/>
                        </a:solidFill>
                        <a:effectLst/>
                        <a:latin typeface="Times New Roman" pitchFamily="18" charset="0"/>
                        <a:ea typeface="Times New Roman"/>
                        <a:cs typeface="Times New Roman" pitchFamily="18" charset="0"/>
                      </a:endParaRPr>
                    </a:p>
                    <a:p>
                      <a:pPr marL="0" marR="0" lvl="0" indent="0">
                        <a:lnSpc>
                          <a:spcPct val="100000"/>
                        </a:lnSpc>
                        <a:spcBef>
                          <a:spcPts val="0"/>
                        </a:spcBef>
                        <a:spcAft>
                          <a:spcPts val="0"/>
                        </a:spcAft>
                        <a:buFont typeface="Symbol"/>
                        <a:buNone/>
                        <a:tabLst>
                          <a:tab pos="160020" algn="l"/>
                        </a:tabLst>
                      </a:pPr>
                      <a:endParaRPr lang="en-US" sz="20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13758211"/>
              </p:ext>
            </p:extLst>
          </p:nvPr>
        </p:nvGraphicFramePr>
        <p:xfrm>
          <a:off x="228601" y="5334000"/>
          <a:ext cx="8762999" cy="1219200"/>
        </p:xfrm>
        <a:graphic>
          <a:graphicData uri="http://schemas.openxmlformats.org/drawingml/2006/table">
            <a:tbl>
              <a:tblPr firstRow="1" firstCol="1" bandRow="1">
                <a:tableStyleId>{5C22544A-7EE6-4342-B048-85BDC9FD1C3A}</a:tableStyleId>
              </a:tblPr>
              <a:tblGrid>
                <a:gridCol w="4344051"/>
                <a:gridCol w="2471615"/>
                <a:gridCol w="1947333"/>
              </a:tblGrid>
              <a:tr h="875728">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160020" algn="l"/>
                        </a:tabLst>
                        <a:defRPr/>
                      </a:pPr>
                      <a:r>
                        <a:rPr lang="mn-MN" sz="2000" dirty="0" smtClean="0">
                          <a:solidFill>
                            <a:schemeClr val="tx1"/>
                          </a:solidFill>
                          <a:effectLst/>
                          <a:latin typeface="Times New Roman" pitchFamily="18" charset="0"/>
                          <a:cs typeface="Times New Roman" pitchFamily="18" charset="0"/>
                        </a:rPr>
                        <a:t>Бүлгийн хүсэлт, БИНХ-ын шийдвэр</a:t>
                      </a:r>
                      <a:r>
                        <a:rPr lang="mn-MN" sz="2000" baseline="0" dirty="0" smtClean="0">
                          <a:solidFill>
                            <a:schemeClr val="tx1"/>
                          </a:solidFill>
                          <a:effectLst/>
                          <a:latin typeface="Times New Roman" pitchFamily="18" charset="0"/>
                          <a:cs typeface="Times New Roman" pitchFamily="18" charset="0"/>
                        </a:rPr>
                        <a:t> болон </a:t>
                      </a:r>
                      <a:r>
                        <a:rPr lang="mn-MN" sz="2000" dirty="0" smtClean="0">
                          <a:solidFill>
                            <a:schemeClr val="tx1"/>
                          </a:solidFill>
                          <a:effectLst/>
                          <a:latin typeface="Times New Roman" pitchFamily="18" charset="0"/>
                          <a:cs typeface="Times New Roman" pitchFamily="18" charset="0"/>
                        </a:rPr>
                        <a:t>Засаг даргын захирамж</a:t>
                      </a:r>
                      <a:r>
                        <a:rPr lang="mn-MN" sz="2000" baseline="0" dirty="0" smtClean="0">
                          <a:solidFill>
                            <a:schemeClr val="tx1"/>
                          </a:solidFill>
                          <a:effectLst/>
                          <a:latin typeface="Times New Roman" pitchFamily="18" charset="0"/>
                          <a:cs typeface="Times New Roman" pitchFamily="18" charset="0"/>
                        </a:rPr>
                        <a:t> гаргах асуудлаар СБАХ-аас санал авах</a:t>
                      </a:r>
                      <a:endParaRPr lang="en-US" sz="2000" dirty="0" smtClean="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None/>
                        <a:tabLst>
                          <a:tab pos="161290" algn="l"/>
                        </a:tabLst>
                      </a:pPr>
                      <a:r>
                        <a:rPr lang="mn-MN" sz="2000" dirty="0" smtClean="0">
                          <a:solidFill>
                            <a:schemeClr val="tx1"/>
                          </a:solidFill>
                          <a:effectLst/>
                          <a:latin typeface="Times New Roman" pitchFamily="18" charset="0"/>
                          <a:cs typeface="Times New Roman" pitchFamily="18" charset="0"/>
                        </a:rPr>
                        <a:t>СБАХ-ны </a:t>
                      </a:r>
                      <a:r>
                        <a:rPr lang="mn-MN" sz="2000" dirty="0">
                          <a:solidFill>
                            <a:schemeClr val="tx1"/>
                          </a:solidFill>
                          <a:effectLst/>
                          <a:latin typeface="Times New Roman" pitchFamily="18" charset="0"/>
                          <a:cs typeface="Times New Roman" pitchFamily="18" charset="0"/>
                        </a:rPr>
                        <a:t>санал</a:t>
                      </a:r>
                      <a:endParaRPr lang="en-US" sz="2000" dirty="0">
                        <a:solidFill>
                          <a:schemeClr val="tx1"/>
                        </a:solidFill>
                        <a:effectLst/>
                        <a:latin typeface="Times New Roman" pitchFamily="18" charset="0"/>
                        <a:cs typeface="Times New Roman" pitchFamily="18" charset="0"/>
                      </a:endParaRPr>
                    </a:p>
                    <a:p>
                      <a:pPr marL="52070" marR="0">
                        <a:lnSpc>
                          <a:spcPct val="100000"/>
                        </a:lnSpc>
                        <a:spcBef>
                          <a:spcPts val="0"/>
                        </a:spcBef>
                        <a:spcAft>
                          <a:spcPts val="0"/>
                        </a:spcAft>
                        <a:tabLst>
                          <a:tab pos="161290"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tab pos="160020" algn="l"/>
                        </a:tabLst>
                        <a:defRPr/>
                      </a:pPr>
                      <a:r>
                        <a:rPr lang="mn-MN" sz="2000" dirty="0" smtClean="0">
                          <a:solidFill>
                            <a:schemeClr val="tx1"/>
                          </a:solidFill>
                          <a:effectLst/>
                          <a:latin typeface="Times New Roman" pitchFamily="18" charset="0"/>
                          <a:ea typeface="+mn-ea"/>
                          <a:cs typeface="Times New Roman" pitchFamily="18" charset="0"/>
                        </a:rPr>
                        <a:t> ЗДТГ-ын дарга</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tab pos="160020" algn="l"/>
                        </a:tabLst>
                        <a:defRPr/>
                      </a:pPr>
                      <a:r>
                        <a:rPr lang="mn-MN" sz="2000" dirty="0" smtClean="0">
                          <a:solidFill>
                            <a:schemeClr val="tx1"/>
                          </a:solidFill>
                          <a:effectLst/>
                          <a:latin typeface="Times New Roman" pitchFamily="18" charset="0"/>
                          <a:ea typeface="+mn-ea"/>
                          <a:cs typeface="Times New Roman" pitchFamily="18" charset="0"/>
                        </a:rPr>
                        <a:t> Газрын даамал</a:t>
                      </a:r>
                      <a:endParaRPr lang="en-US" sz="2000" dirty="0" smtClean="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203649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4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ppt_x</p:attrName>
                                        </p:attrNameLst>
                                      </p:cBhvr>
                                      <p:tavLst>
                                        <p:tav tm="0">
                                          <p:val>
                                            <p:strVal val="#ppt_x"/>
                                          </p:val>
                                        </p:tav>
                                        <p:tav tm="100000">
                                          <p:val>
                                            <p:strVal val="#ppt_x"/>
                                          </p:val>
                                        </p:tav>
                                      </p:tavLst>
                                    </p:anim>
                                    <p:anim calcmode="lin" valueType="num">
                                      <p:cBhvr>
                                        <p:cTn id="2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4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ppt_x</p:attrName>
                                        </p:attrNameLst>
                                      </p:cBhvr>
                                      <p:tavLst>
                                        <p:tav tm="0">
                                          <p:val>
                                            <p:strVal val="#ppt_x"/>
                                          </p:val>
                                        </p:tav>
                                        <p:tav tm="100000">
                                          <p:val>
                                            <p:strVal val="#ppt_x"/>
                                          </p:val>
                                        </p:tav>
                                      </p:tavLst>
                                    </p:anim>
                                    <p:anim calcmode="lin" valueType="num">
                                      <p:cBhvr>
                                        <p:cTn id="33"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4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anim calcmode="lin" valueType="num">
                                      <p:cBhvr>
                                        <p:cTn id="39" dur="2000" fill="hold"/>
                                        <p:tgtEl>
                                          <p:spTgt spid="10"/>
                                        </p:tgtEl>
                                        <p:attrNameLst>
                                          <p:attrName>ppt_x</p:attrName>
                                        </p:attrNameLst>
                                      </p:cBhvr>
                                      <p:tavLst>
                                        <p:tav tm="0">
                                          <p:val>
                                            <p:strVal val="#ppt_x"/>
                                          </p:val>
                                        </p:tav>
                                        <p:tav tm="100000">
                                          <p:val>
                                            <p:strVal val="#ppt_x"/>
                                          </p:val>
                                        </p:tav>
                                      </p:tavLst>
                                    </p:anim>
                                    <p:anim calcmode="lin" valueType="num">
                                      <p:cBhvr>
                                        <p:cTn id="40"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71688" cy="838200"/>
          </a:xfrm>
        </p:spPr>
        <p:txBody>
          <a:bodyPr>
            <a:noAutofit/>
          </a:bodyPr>
          <a:lstStyle/>
          <a:p>
            <a:pPr marL="1597025" indent="-1597025"/>
            <a:r>
              <a:rPr lang="mn-MN" sz="3200" b="1" dirty="0" smtClean="0">
                <a:solidFill>
                  <a:schemeClr val="tx1"/>
                </a:solidFill>
                <a:latin typeface="Times New Roman" pitchFamily="18" charset="0"/>
                <a:cs typeface="Times New Roman" pitchFamily="18" charset="0"/>
              </a:rPr>
              <a:t>Алхам 11: Газрын даамлын хариуцан </a:t>
            </a:r>
            <a:br>
              <a:rPr lang="mn-MN" sz="3200" b="1" dirty="0" smtClean="0">
                <a:solidFill>
                  <a:schemeClr val="tx1"/>
                </a:solidFill>
                <a:latin typeface="Times New Roman" pitchFamily="18" charset="0"/>
                <a:cs typeface="Times New Roman" pitchFamily="18" charset="0"/>
              </a:rPr>
            </a:br>
            <a:r>
              <a:rPr lang="mn-MN" sz="3200" b="1" dirty="0">
                <a:solidFill>
                  <a:schemeClr val="tx1"/>
                </a:solidFill>
                <a:latin typeface="Times New Roman" pitchFamily="18" charset="0"/>
                <a:cs typeface="Times New Roman" pitchFamily="18" charset="0"/>
              </a:rPr>
              <a:t> </a:t>
            </a:r>
            <a:r>
              <a:rPr lang="mn-MN" sz="3200" b="1" dirty="0" smtClean="0">
                <a:solidFill>
                  <a:schemeClr val="tx1"/>
                </a:solidFill>
                <a:latin typeface="Times New Roman" pitchFamily="18" charset="0"/>
                <a:cs typeface="Times New Roman" pitchFamily="18" charset="0"/>
              </a:rPr>
              <a:t>  гүйцэтгэх хяналт, санал дүгнэлт</a:t>
            </a:r>
            <a:endParaRPr lang="en-US" sz="3200" b="1" dirty="0">
              <a:solidFill>
                <a:schemeClr val="tx1"/>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2269848"/>
              </p:ext>
            </p:extLst>
          </p:nvPr>
        </p:nvGraphicFramePr>
        <p:xfrm>
          <a:off x="152400" y="1828800"/>
          <a:ext cx="8839199" cy="4724400"/>
        </p:xfrm>
        <a:graphic>
          <a:graphicData uri="http://schemas.openxmlformats.org/drawingml/2006/table">
            <a:tbl>
              <a:tblPr firstRow="1" firstCol="1" bandRow="1">
                <a:tableStyleId>{5C22544A-7EE6-4342-B048-85BDC9FD1C3A}</a:tableStyleId>
              </a:tblPr>
              <a:tblGrid>
                <a:gridCol w="4652211"/>
                <a:gridCol w="2205789"/>
                <a:gridCol w="1981199"/>
              </a:tblGrid>
              <a:tr h="4724400">
                <a:tc>
                  <a:txBody>
                    <a:bodyPr/>
                    <a:lstStyle/>
                    <a:p>
                      <a:pPr marL="0" marR="0" indent="0">
                        <a:lnSpc>
                          <a:spcPct val="100000"/>
                        </a:lnSpc>
                        <a:spcBef>
                          <a:spcPts val="0"/>
                        </a:spcBef>
                        <a:spcAft>
                          <a:spcPts val="0"/>
                        </a:spcAft>
                        <a:buFont typeface="Wingdings" pitchFamily="2" charset="2"/>
                        <a:buChar char="q"/>
                        <a:tabLst>
                          <a:tab pos="152400" algn="l"/>
                        </a:tabLst>
                      </a:pPr>
                      <a:r>
                        <a:rPr lang="mn-MN" sz="1800" dirty="0" smtClean="0">
                          <a:solidFill>
                            <a:schemeClr val="tx1"/>
                          </a:solidFill>
                          <a:effectLst/>
                          <a:latin typeface="Times New Roman" pitchFamily="18" charset="0"/>
                          <a:cs typeface="Times New Roman" pitchFamily="18" charset="0"/>
                        </a:rPr>
                        <a:t> Бүлгээс г</a:t>
                      </a:r>
                      <a:r>
                        <a:rPr lang="mn-MN" sz="1800" baseline="0" dirty="0" smtClean="0">
                          <a:solidFill>
                            <a:schemeClr val="tx1"/>
                          </a:solidFill>
                          <a:effectLst/>
                          <a:latin typeface="Times New Roman" pitchFamily="18" charset="0"/>
                          <a:cs typeface="Times New Roman" pitchFamily="18" charset="0"/>
                        </a:rPr>
                        <a:t>эрээгээр ашиглахаар тоймлосон бэлчээрийн хил заагийн зургийг хянах, дүгнэлт гаргах</a:t>
                      </a:r>
                    </a:p>
                    <a:p>
                      <a:pPr marL="0" marR="0" indent="0">
                        <a:lnSpc>
                          <a:spcPct val="100000"/>
                        </a:lnSpc>
                        <a:spcBef>
                          <a:spcPts val="0"/>
                        </a:spcBef>
                        <a:spcAft>
                          <a:spcPts val="0"/>
                        </a:spcAft>
                        <a:buFont typeface="Wingdings" pitchFamily="2" charset="2"/>
                        <a:buChar char="q"/>
                        <a:tabLst>
                          <a:tab pos="152400" algn="l"/>
                        </a:tabLst>
                      </a:pPr>
                      <a:r>
                        <a:rPr lang="mn-MN" sz="1800" baseline="0" dirty="0" smtClean="0">
                          <a:solidFill>
                            <a:schemeClr val="tx1"/>
                          </a:solidFill>
                          <a:effectLst/>
                          <a:latin typeface="Times New Roman" pitchFamily="18" charset="0"/>
                          <a:cs typeface="Times New Roman" pitchFamily="18" charset="0"/>
                        </a:rPr>
                        <a:t> Бусад өрх, бүлэг, БАХ-тай давхцал, зөрчил байгаа эсэхийг тогтоох:  </a:t>
                      </a:r>
                    </a:p>
                    <a:p>
                      <a:pPr marL="341313" marR="0" indent="-231775">
                        <a:lnSpc>
                          <a:spcPct val="100000"/>
                        </a:lnSpc>
                        <a:spcBef>
                          <a:spcPts val="0"/>
                        </a:spcBef>
                        <a:spcAft>
                          <a:spcPts val="0"/>
                        </a:spcAft>
                        <a:buFont typeface="Courier New" pitchFamily="49" charset="0"/>
                        <a:buChar char="o"/>
                        <a:tabLst>
                          <a:tab pos="152400" algn="l"/>
                        </a:tabLst>
                      </a:pPr>
                      <a:r>
                        <a:rPr lang="mn-MN" sz="1800" baseline="0" dirty="0" smtClean="0">
                          <a:solidFill>
                            <a:schemeClr val="tx1"/>
                          </a:solidFill>
                          <a:effectLst/>
                          <a:latin typeface="Times New Roman" pitchFamily="18" charset="0"/>
                          <a:cs typeface="Times New Roman" pitchFamily="18" charset="0"/>
                        </a:rPr>
                        <a:t> Тусгай хамгаалалттай газар болон ашиглалтын лицензтэй талбай</a:t>
                      </a:r>
                    </a:p>
                    <a:p>
                      <a:pPr marL="341313" marR="0" indent="-231775">
                        <a:lnSpc>
                          <a:spcPct val="100000"/>
                        </a:lnSpc>
                        <a:spcBef>
                          <a:spcPts val="0"/>
                        </a:spcBef>
                        <a:spcAft>
                          <a:spcPts val="0"/>
                        </a:spcAft>
                        <a:buFont typeface="Courier New" pitchFamily="49" charset="0"/>
                        <a:buChar char="o"/>
                        <a:tabLst>
                          <a:tab pos="152400" algn="l"/>
                        </a:tabLst>
                      </a:pPr>
                      <a:r>
                        <a:rPr lang="mn-MN" sz="1800" baseline="0" dirty="0" smtClean="0">
                          <a:solidFill>
                            <a:schemeClr val="tx1"/>
                          </a:solidFill>
                          <a:effectLst/>
                          <a:latin typeface="Times New Roman" pitchFamily="18" charset="0"/>
                          <a:cs typeface="Times New Roman" pitchFamily="18" charset="0"/>
                        </a:rPr>
                        <a:t> Дэд бүтэц, тариалангийн газар, нийтээр ашигладаг усны эх үүсвэр, хужир мараатай газар</a:t>
                      </a:r>
                    </a:p>
                    <a:p>
                      <a:pPr marL="341313" marR="0" indent="-231775">
                        <a:lnSpc>
                          <a:spcPct val="100000"/>
                        </a:lnSpc>
                        <a:spcBef>
                          <a:spcPts val="0"/>
                        </a:spcBef>
                        <a:spcAft>
                          <a:spcPts val="0"/>
                        </a:spcAft>
                        <a:buFont typeface="Courier New" pitchFamily="49" charset="0"/>
                        <a:buChar char="o"/>
                        <a:tabLst>
                          <a:tab pos="152400" algn="l"/>
                        </a:tabLst>
                      </a:pPr>
                      <a:r>
                        <a:rPr lang="mn-MN" sz="1800" baseline="0" dirty="0" smtClean="0">
                          <a:solidFill>
                            <a:schemeClr val="tx1"/>
                          </a:solidFill>
                          <a:effectLst/>
                          <a:latin typeface="Times New Roman" pitchFamily="18" charset="0"/>
                          <a:cs typeface="Times New Roman" pitchFamily="18" charset="0"/>
                        </a:rPr>
                        <a:t> Бусдын өмчлөл, эзэмшил, ашиглалттай газар</a:t>
                      </a:r>
                    </a:p>
                    <a:p>
                      <a:pPr marL="285750" marR="0" indent="-285750">
                        <a:lnSpc>
                          <a:spcPct val="100000"/>
                        </a:lnSpc>
                        <a:spcBef>
                          <a:spcPts val="0"/>
                        </a:spcBef>
                        <a:spcAft>
                          <a:spcPts val="0"/>
                        </a:spcAft>
                        <a:buFont typeface="Wingdings" pitchFamily="2" charset="2"/>
                        <a:buChar char="q"/>
                        <a:tabLst>
                          <a:tab pos="152400" algn="l"/>
                        </a:tabLst>
                      </a:pPr>
                      <a:r>
                        <a:rPr lang="mn-MN" sz="1800" baseline="0" dirty="0" smtClean="0">
                          <a:solidFill>
                            <a:schemeClr val="tx1"/>
                          </a:solidFill>
                          <a:effectLst/>
                          <a:latin typeface="Times New Roman" pitchFamily="18" charset="0"/>
                          <a:cs typeface="Times New Roman" pitchFamily="18" charset="0"/>
                        </a:rPr>
                        <a:t>Давхцал, зөрчлийг дахин зөвшилцүүлэх, арилгуулах арга хэмжээг БАХ, СБАХ, МЭҮТ-тай хамтран авах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975" marR="0" indent="-3175">
                        <a:lnSpc>
                          <a:spcPct val="100000"/>
                        </a:lnSpc>
                        <a:spcBef>
                          <a:spcPts val="0"/>
                        </a:spcBef>
                        <a:spcAft>
                          <a:spcPts val="0"/>
                        </a:spcAft>
                        <a:buFont typeface="Arial" pitchFamily="34" charset="0"/>
                        <a:buChar char="•"/>
                        <a:tabLst>
                          <a:tab pos="161290" algn="l"/>
                        </a:tabLst>
                      </a:pPr>
                      <a:r>
                        <a:rPr lang="mn-MN" sz="1800" dirty="0">
                          <a:solidFill>
                            <a:schemeClr val="tx1"/>
                          </a:solidFill>
                          <a:effectLst/>
                          <a:latin typeface="Times New Roman" pitchFamily="18" charset="0"/>
                          <a:cs typeface="Times New Roman" pitchFamily="18" charset="0"/>
                        </a:rPr>
                        <a:t> </a:t>
                      </a:r>
                      <a:r>
                        <a:rPr lang="mn-MN" sz="1800" dirty="0" smtClean="0">
                          <a:solidFill>
                            <a:schemeClr val="tx1"/>
                          </a:solidFill>
                          <a:effectLst/>
                          <a:latin typeface="Times New Roman" pitchFamily="18" charset="0"/>
                          <a:cs typeface="Times New Roman" pitchFamily="18" charset="0"/>
                        </a:rPr>
                        <a:t>Д</a:t>
                      </a:r>
                      <a:r>
                        <a:rPr lang="mn-MN" sz="1800" baseline="0" dirty="0" smtClean="0">
                          <a:solidFill>
                            <a:schemeClr val="tx1"/>
                          </a:solidFill>
                          <a:effectLst/>
                          <a:latin typeface="Times New Roman" pitchFamily="18" charset="0"/>
                          <a:cs typeface="Times New Roman" pitchFamily="18" charset="0"/>
                        </a:rPr>
                        <a:t>үгнэлт, санал холбогдох мэргэжилтний хамтарсан  хяналт</a:t>
                      </a:r>
                    </a:p>
                    <a:p>
                      <a:pPr marL="53975" marR="0" indent="-3175">
                        <a:lnSpc>
                          <a:spcPct val="100000"/>
                        </a:lnSpc>
                        <a:spcBef>
                          <a:spcPts val="0"/>
                        </a:spcBef>
                        <a:spcAft>
                          <a:spcPts val="0"/>
                        </a:spcAft>
                        <a:buFont typeface="Arial" pitchFamily="34" charset="0"/>
                        <a:buChar char="•"/>
                        <a:tabLst>
                          <a:tab pos="161290" algn="l"/>
                        </a:tabLst>
                      </a:pPr>
                      <a:r>
                        <a:rPr lang="mn-MN" sz="1800" baseline="0" dirty="0" smtClean="0">
                          <a:solidFill>
                            <a:schemeClr val="tx1"/>
                          </a:solidFill>
                          <a:effectLst/>
                          <a:latin typeface="Times New Roman" pitchFamily="18" charset="0"/>
                          <a:ea typeface="Times New Roman"/>
                          <a:cs typeface="Times New Roman" pitchFamily="18" charset="0"/>
                        </a:rPr>
                        <a:t> Зөрчилтэй асуудлыг зохицуулсан, шийдвэрлэсэн байдал</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0000"/>
                        </a:lnSpc>
                        <a:spcBef>
                          <a:spcPts val="0"/>
                        </a:spcBef>
                        <a:spcAft>
                          <a:spcPts val="0"/>
                        </a:spcAft>
                        <a:buFont typeface="Arial" pitchFamily="34" charset="0"/>
                        <a:buChar char="•"/>
                        <a:tabLst>
                          <a:tab pos="160020" algn="l"/>
                        </a:tabLst>
                      </a:pPr>
                      <a:r>
                        <a:rPr lang="mn-MN" sz="1800" dirty="0" smtClean="0">
                          <a:solidFill>
                            <a:schemeClr val="tx1"/>
                          </a:solidFill>
                          <a:effectLst/>
                          <a:latin typeface="Times New Roman" pitchFamily="18" charset="0"/>
                          <a:ea typeface="Times New Roman"/>
                          <a:cs typeface="Times New Roman" pitchFamily="18" charset="0"/>
                        </a:rPr>
                        <a:t> Газрын даамал</a:t>
                      </a:r>
                    </a:p>
                    <a:p>
                      <a:pPr marL="0" marR="0" indent="0">
                        <a:lnSpc>
                          <a:spcPct val="100000"/>
                        </a:lnSpc>
                        <a:spcBef>
                          <a:spcPts val="0"/>
                        </a:spcBef>
                        <a:spcAft>
                          <a:spcPts val="0"/>
                        </a:spcAft>
                        <a:buFont typeface="Arial" pitchFamily="34" charset="0"/>
                        <a:buChar char="•"/>
                        <a:tabLst>
                          <a:tab pos="160020" algn="l"/>
                        </a:tabLst>
                      </a:pPr>
                      <a:r>
                        <a:rPr lang="mn-MN" sz="1800" dirty="0" smtClean="0">
                          <a:solidFill>
                            <a:schemeClr val="tx1"/>
                          </a:solidFill>
                          <a:effectLst/>
                          <a:latin typeface="Times New Roman" pitchFamily="18" charset="0"/>
                          <a:ea typeface="Times New Roman"/>
                          <a:cs typeface="Times New Roman" pitchFamily="18" charset="0"/>
                        </a:rPr>
                        <a:t> БОХУБ</a:t>
                      </a:r>
                    </a:p>
                    <a:p>
                      <a:pPr marL="0" marR="0" indent="0">
                        <a:lnSpc>
                          <a:spcPct val="100000"/>
                        </a:lnSpc>
                        <a:spcBef>
                          <a:spcPts val="0"/>
                        </a:spcBef>
                        <a:spcAft>
                          <a:spcPts val="0"/>
                        </a:spcAft>
                        <a:buFont typeface="Arial" pitchFamily="34" charset="0"/>
                        <a:buChar char="•"/>
                        <a:tabLst>
                          <a:tab pos="160020" algn="l"/>
                        </a:tabLst>
                      </a:pPr>
                      <a:r>
                        <a:rPr lang="mn-MN" sz="1800" dirty="0" smtClean="0">
                          <a:solidFill>
                            <a:schemeClr val="tx1"/>
                          </a:solidFill>
                          <a:effectLst/>
                          <a:latin typeface="Times New Roman" pitchFamily="18" charset="0"/>
                          <a:ea typeface="Times New Roman"/>
                          <a:cs typeface="Times New Roman" pitchFamily="18" charset="0"/>
                        </a:rPr>
                        <a:t> МЭҮТ-ийн</a:t>
                      </a:r>
                      <a:r>
                        <a:rPr lang="mn-MN" sz="1800" baseline="0" dirty="0" smtClean="0">
                          <a:solidFill>
                            <a:schemeClr val="tx1"/>
                          </a:solidFill>
                          <a:effectLst/>
                          <a:latin typeface="Times New Roman" pitchFamily="18" charset="0"/>
                          <a:ea typeface="Times New Roman"/>
                          <a:cs typeface="Times New Roman" pitchFamily="18" charset="0"/>
                        </a:rPr>
                        <a:t> мэргэжилтэн</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50975407"/>
              </p:ext>
            </p:extLst>
          </p:nvPr>
        </p:nvGraphicFramePr>
        <p:xfrm>
          <a:off x="152400" y="1371600"/>
          <a:ext cx="8839200" cy="335280"/>
        </p:xfrm>
        <a:graphic>
          <a:graphicData uri="http://schemas.openxmlformats.org/drawingml/2006/table">
            <a:tbl>
              <a:tblPr firstRow="1" firstCol="1" bandRow="1"/>
              <a:tblGrid>
                <a:gridCol w="4648200"/>
                <a:gridCol w="2133600"/>
                <a:gridCol w="2057400"/>
              </a:tblGrid>
              <a:tr h="304800">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Үйл ажиллагаа</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Гарах үр дүн</a:t>
                      </a:r>
                      <a:endParaRPr lang="en-US" sz="22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Хариуцах эзэн</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882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46712"/>
            <a:ext cx="7498080" cy="411162"/>
          </a:xfrm>
        </p:spPr>
        <p:txBody>
          <a:bodyPr>
            <a:normAutofit fontScale="90000"/>
          </a:bodyPr>
          <a:lstStyle/>
          <a:p>
            <a:pPr algn="r"/>
            <a:r>
              <a:rPr lang="mn-MN" sz="3200" b="1" dirty="0" smtClean="0">
                <a:latin typeface="Times New Roman" pitchFamily="18" charset="0"/>
                <a:cs typeface="Times New Roman" pitchFamily="18" charset="0"/>
              </a:rPr>
              <a:t>- Үргэлжлэл - </a:t>
            </a:r>
            <a:endParaRPr lang="en-US" sz="32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395048"/>
              </p:ext>
            </p:extLst>
          </p:nvPr>
        </p:nvGraphicFramePr>
        <p:xfrm>
          <a:off x="457200" y="707408"/>
          <a:ext cx="8534400" cy="335280"/>
        </p:xfrm>
        <a:graphic>
          <a:graphicData uri="http://schemas.openxmlformats.org/drawingml/2006/table">
            <a:tbl>
              <a:tblPr firstRow="1" firstCol="1" bandRow="1"/>
              <a:tblGrid>
                <a:gridCol w="4419600"/>
                <a:gridCol w="1922477"/>
                <a:gridCol w="2192323"/>
              </a:tblGrid>
              <a:tr h="304800">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Үйл ажиллагаа</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Гарах үр дүн</a:t>
                      </a:r>
                      <a:endParaRPr lang="en-US" sz="22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Хариуцах эзэн</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65964252"/>
              </p:ext>
            </p:extLst>
          </p:nvPr>
        </p:nvGraphicFramePr>
        <p:xfrm>
          <a:off x="457200" y="1125712"/>
          <a:ext cx="8534400" cy="5579887"/>
        </p:xfrm>
        <a:graphic>
          <a:graphicData uri="http://schemas.openxmlformats.org/drawingml/2006/table">
            <a:tbl>
              <a:tblPr firstRow="1" firstCol="1" bandRow="1"/>
              <a:tblGrid>
                <a:gridCol w="4462943"/>
                <a:gridCol w="1879134"/>
                <a:gridCol w="2192323"/>
              </a:tblGrid>
              <a:tr h="557988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mn-MN" sz="2000" b="1" baseline="0" dirty="0" smtClean="0">
                          <a:solidFill>
                            <a:schemeClr val="tx1"/>
                          </a:solidFill>
                          <a:effectLst/>
                          <a:latin typeface="Times New Roman" pitchFamily="18" charset="0"/>
                          <a:cs typeface="Times New Roman" pitchFamily="18" charset="0"/>
                        </a:rPr>
                        <a:t>  Бэлчээрийн хил заагийн зураг болон холбогдох тооцоо, тодруулгыг шинэчлэх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mn-MN" sz="2000" b="1" baseline="0" dirty="0" smtClean="0">
                          <a:solidFill>
                            <a:schemeClr val="tx1"/>
                          </a:solidFill>
                          <a:effectLst/>
                          <a:latin typeface="Times New Roman" pitchFamily="18" charset="0"/>
                          <a:cs typeface="Times New Roman" pitchFamily="18" charset="0"/>
                        </a:rPr>
                        <a:t>  Гэрээний хавсралт зураг боловсруулах</a:t>
                      </a:r>
                    </a:p>
                    <a:p>
                      <a:pPr marL="0" lvl="0" indent="231775"/>
                      <a:r>
                        <a:rPr kumimoji="0" lang="mn-MN" sz="1800" kern="1200" dirty="0" smtClean="0">
                          <a:solidFill>
                            <a:schemeClr val="tx1"/>
                          </a:solidFill>
                          <a:effectLst/>
                          <a:latin typeface="+mn-lt"/>
                          <a:ea typeface="+mn-ea"/>
                          <a:cs typeface="+mn-cs"/>
                        </a:rPr>
                        <a:t> </a:t>
                      </a:r>
                      <a:r>
                        <a:rPr kumimoji="0" lang="mn-MN" sz="1800" b="1" kern="1200" dirty="0" smtClean="0">
                          <a:solidFill>
                            <a:schemeClr val="tx1"/>
                          </a:solidFill>
                          <a:effectLst/>
                          <a:latin typeface="Times New Roman" pitchFamily="18" charset="0"/>
                          <a:ea typeface="+mn-ea"/>
                          <a:cs typeface="Times New Roman" pitchFamily="18" charset="0"/>
                        </a:rPr>
                        <a:t>1. Бэлчээр ашиглагч малчдын хэсэг, бүлгийн гишүүн өрхийн мэдээлэл</a:t>
                      </a:r>
                      <a:endParaRPr kumimoji="0" lang="en-US" sz="1800" b="1" kern="1200" dirty="0" smtClean="0">
                        <a:solidFill>
                          <a:schemeClr val="tx1"/>
                        </a:solidFill>
                        <a:effectLst/>
                        <a:latin typeface="Times New Roman" pitchFamily="18" charset="0"/>
                        <a:ea typeface="+mn-ea"/>
                        <a:cs typeface="Times New Roman" pitchFamily="18" charset="0"/>
                      </a:endParaRPr>
                    </a:p>
                    <a:p>
                      <a:pPr marL="0" lvl="0" indent="231775"/>
                      <a:r>
                        <a:rPr kumimoji="0" lang="mn-MN" sz="1800" b="1" kern="1200" dirty="0" smtClean="0">
                          <a:solidFill>
                            <a:schemeClr val="tx1"/>
                          </a:solidFill>
                          <a:effectLst/>
                          <a:latin typeface="Times New Roman" pitchFamily="18" charset="0"/>
                          <a:ea typeface="+mn-ea"/>
                          <a:cs typeface="Times New Roman" pitchFamily="18" charset="0"/>
                        </a:rPr>
                        <a:t>2. Гэрээт бэлчээрийн хэмжээ байршил, улирлын хуваарийн зураг</a:t>
                      </a:r>
                      <a:endParaRPr kumimoji="0" lang="en-US" sz="1800" b="1" kern="1200" dirty="0" smtClean="0">
                        <a:solidFill>
                          <a:schemeClr val="tx1"/>
                        </a:solidFill>
                        <a:effectLst/>
                        <a:latin typeface="Times New Roman" pitchFamily="18" charset="0"/>
                        <a:ea typeface="+mn-ea"/>
                        <a:cs typeface="Times New Roman" pitchFamily="18" charset="0"/>
                      </a:endParaRPr>
                    </a:p>
                    <a:p>
                      <a:pPr marL="0" lvl="0" indent="231775"/>
                      <a:r>
                        <a:rPr kumimoji="0" lang="mn-MN" sz="1800" b="1" kern="1200" dirty="0" smtClean="0">
                          <a:solidFill>
                            <a:schemeClr val="tx1"/>
                          </a:solidFill>
                          <a:effectLst/>
                          <a:latin typeface="Times New Roman" pitchFamily="18" charset="0"/>
                          <a:ea typeface="+mn-ea"/>
                          <a:cs typeface="Times New Roman" pitchFamily="18" charset="0"/>
                        </a:rPr>
                        <a:t>3. Бэлчээрийн газрын экологийн чадавхийн зураглал, бэлчээрийн төлөв байдал, шилжилтийн загвар </a:t>
                      </a:r>
                      <a:r>
                        <a:rPr kumimoji="0" lang="en-GB" sz="1800" b="1" kern="1200" dirty="0" smtClean="0">
                          <a:solidFill>
                            <a:schemeClr val="tx1"/>
                          </a:solidFill>
                          <a:effectLst/>
                          <a:latin typeface="Times New Roman" pitchFamily="18" charset="0"/>
                          <a:ea typeface="+mn-ea"/>
                          <a:cs typeface="Times New Roman" pitchFamily="18" charset="0"/>
                        </a:rPr>
                        <a:t>(</a:t>
                      </a:r>
                      <a:r>
                        <a:rPr kumimoji="0" lang="mn-MN" sz="1800" b="1" kern="1200" dirty="0" smtClean="0">
                          <a:solidFill>
                            <a:schemeClr val="tx1"/>
                          </a:solidFill>
                          <a:effectLst/>
                          <a:latin typeface="Times New Roman" pitchFamily="18" charset="0"/>
                          <a:ea typeface="+mn-ea"/>
                          <a:cs typeface="Times New Roman" pitchFamily="18" charset="0"/>
                        </a:rPr>
                        <a:t>экологийн бүлгүүдээр</a:t>
                      </a:r>
                      <a:r>
                        <a:rPr kumimoji="0" lang="en-GB" sz="1800" b="1" kern="1200" dirty="0" smtClean="0">
                          <a:solidFill>
                            <a:schemeClr val="tx1"/>
                          </a:solidFill>
                          <a:effectLst/>
                          <a:latin typeface="Times New Roman" pitchFamily="18" charset="0"/>
                          <a:ea typeface="+mn-ea"/>
                          <a:cs typeface="Times New Roman" pitchFamily="18" charset="0"/>
                        </a:rPr>
                        <a:t>)</a:t>
                      </a:r>
                      <a:endParaRPr kumimoji="0" lang="en-US" sz="1800" b="1" kern="1200" dirty="0" smtClean="0">
                        <a:solidFill>
                          <a:schemeClr val="tx1"/>
                        </a:solidFill>
                        <a:effectLst/>
                        <a:latin typeface="Times New Roman" pitchFamily="18" charset="0"/>
                        <a:ea typeface="+mn-ea"/>
                        <a:cs typeface="Times New Roman" pitchFamily="18" charset="0"/>
                      </a:endParaRPr>
                    </a:p>
                    <a:p>
                      <a:pPr marL="0" lvl="0" indent="231775"/>
                      <a:r>
                        <a:rPr kumimoji="0" lang="mn-MN" sz="1800" b="1" kern="1200" dirty="0" smtClean="0">
                          <a:solidFill>
                            <a:schemeClr val="tx1"/>
                          </a:solidFill>
                          <a:effectLst/>
                          <a:latin typeface="Times New Roman" pitchFamily="18" charset="0"/>
                          <a:ea typeface="+mn-ea"/>
                          <a:cs typeface="Times New Roman" pitchFamily="18" charset="0"/>
                        </a:rPr>
                        <a:t>4. Бэлчээр ашиглалтын гэрээний хэрэгжилтийг фотомониторингийн аргаар үнэлэх суурь мэдээлэл</a:t>
                      </a:r>
                      <a:endParaRPr lang="mn-MN" sz="1800" b="1" baseline="0" dirty="0" smtClean="0">
                        <a:solidFill>
                          <a:schemeClr val="tx1"/>
                        </a:solidFill>
                        <a:effectLst/>
                        <a:latin typeface="Times New Roman" pitchFamily="18" charset="0"/>
                        <a:cs typeface="Times New Roman" pitchFamily="18" charset="0"/>
                      </a:endParaRPr>
                    </a:p>
                    <a:p>
                      <a:pPr marL="0" marR="0" indent="0" algn="l">
                        <a:lnSpc>
                          <a:spcPct val="100000"/>
                        </a:lnSpc>
                        <a:spcBef>
                          <a:spcPts val="0"/>
                        </a:spcBef>
                        <a:spcAft>
                          <a:spcPts val="0"/>
                        </a:spcAft>
                        <a:buFont typeface="Wingdings" pitchFamily="2" charset="2"/>
                        <a:buChar char="q"/>
                      </a:pPr>
                      <a:r>
                        <a:rPr lang="mn-MN" sz="2000" b="1" dirty="0" smtClean="0">
                          <a:effectLst/>
                          <a:latin typeface="Times New Roman" pitchFamily="18" charset="0"/>
                          <a:ea typeface="Times New Roman"/>
                          <a:cs typeface="Times New Roman" pitchFamily="18" charset="0"/>
                        </a:rPr>
                        <a:t>  Малын</a:t>
                      </a:r>
                      <a:r>
                        <a:rPr lang="mn-MN" sz="2000" b="1" baseline="0" dirty="0" smtClean="0">
                          <a:effectLst/>
                          <a:latin typeface="Times New Roman" pitchFamily="18" charset="0"/>
                          <a:ea typeface="Times New Roman"/>
                          <a:cs typeface="Times New Roman" pitchFamily="18" charset="0"/>
                        </a:rPr>
                        <a:t> тоо, бэлчээрийн даац, ургацын мэдээллийг нэгтгэж, гэрээнд тусгах бүлгийн мэдээлэл бэлтгэх</a:t>
                      </a:r>
                      <a:endParaRPr lang="en-US" sz="2000" b="1"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buFont typeface="Arial" pitchFamily="34" charset="0"/>
                        <a:buChar char="•"/>
                      </a:pPr>
                      <a:r>
                        <a:rPr lang="mn-MN" sz="2000" b="1" dirty="0" smtClean="0">
                          <a:effectLst/>
                          <a:latin typeface="Times New Roman" pitchFamily="18" charset="0"/>
                          <a:ea typeface="Times New Roman"/>
                          <a:cs typeface="Times New Roman" pitchFamily="18" charset="0"/>
                        </a:rPr>
                        <a:t> Бэлчээрийн хил заагийн эцэслэсэн хувилбар,</a:t>
                      </a:r>
                      <a:r>
                        <a:rPr lang="mn-MN" sz="2000" b="1" baseline="0" dirty="0" smtClean="0">
                          <a:effectLst/>
                          <a:latin typeface="Times New Roman" pitchFamily="18" charset="0"/>
                          <a:ea typeface="Times New Roman"/>
                          <a:cs typeface="Times New Roman" pitchFamily="18" charset="0"/>
                        </a:rPr>
                        <a:t> зураглал</a:t>
                      </a:r>
                    </a:p>
                    <a:p>
                      <a:pPr marL="0" marR="0" indent="0" algn="l">
                        <a:lnSpc>
                          <a:spcPct val="100000"/>
                        </a:lnSpc>
                        <a:spcBef>
                          <a:spcPts val="0"/>
                        </a:spcBef>
                        <a:spcAft>
                          <a:spcPts val="0"/>
                        </a:spcAft>
                        <a:buFont typeface="Arial" pitchFamily="34" charset="0"/>
                        <a:buChar char="•"/>
                      </a:pPr>
                      <a:r>
                        <a:rPr lang="mn-MN" sz="2000" b="1" baseline="0" dirty="0" smtClean="0">
                          <a:effectLst/>
                          <a:latin typeface="Times New Roman" pitchFamily="18" charset="0"/>
                          <a:ea typeface="Times New Roman"/>
                          <a:cs typeface="Times New Roman" pitchFamily="18" charset="0"/>
                        </a:rPr>
                        <a:t> Бүлгийн мэдээлэл</a:t>
                      </a:r>
                      <a:endParaRPr lang="en-US" sz="2000" b="1"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00000"/>
                        </a:lnSpc>
                        <a:spcBef>
                          <a:spcPts val="0"/>
                        </a:spcBef>
                        <a:spcAft>
                          <a:spcPts val="0"/>
                        </a:spcAft>
                        <a:buFont typeface="Arial" pitchFamily="34" charset="0"/>
                        <a:buChar char="•"/>
                        <a:tabLst>
                          <a:tab pos="160020" algn="l"/>
                        </a:tabLst>
                      </a:pPr>
                      <a:r>
                        <a:rPr lang="mn-MN" sz="2000" b="1" dirty="0" smtClean="0">
                          <a:solidFill>
                            <a:schemeClr val="tx1"/>
                          </a:solidFill>
                          <a:effectLst/>
                          <a:latin typeface="Times New Roman" pitchFamily="18" charset="0"/>
                          <a:ea typeface="Times New Roman"/>
                          <a:cs typeface="Times New Roman" pitchFamily="18" charset="0"/>
                        </a:rPr>
                        <a:t> Газрын даамал</a:t>
                      </a:r>
                    </a:p>
                    <a:p>
                      <a:pPr marL="0" marR="0" indent="0">
                        <a:lnSpc>
                          <a:spcPct val="100000"/>
                        </a:lnSpc>
                        <a:spcBef>
                          <a:spcPts val="0"/>
                        </a:spcBef>
                        <a:spcAft>
                          <a:spcPts val="0"/>
                        </a:spcAft>
                        <a:buFont typeface="Arial" pitchFamily="34" charset="0"/>
                        <a:buChar char="•"/>
                        <a:tabLst>
                          <a:tab pos="160020" algn="l"/>
                        </a:tabLst>
                      </a:pPr>
                      <a:r>
                        <a:rPr lang="mn-MN" sz="2000" b="1" dirty="0" smtClean="0">
                          <a:solidFill>
                            <a:schemeClr val="tx1"/>
                          </a:solidFill>
                          <a:effectLst/>
                          <a:latin typeface="Times New Roman" pitchFamily="18" charset="0"/>
                          <a:ea typeface="Times New Roman"/>
                          <a:cs typeface="Times New Roman" pitchFamily="18" charset="0"/>
                        </a:rPr>
                        <a:t> МЭҮТ-ийн</a:t>
                      </a:r>
                      <a:r>
                        <a:rPr lang="mn-MN" sz="2000" b="1" baseline="0" dirty="0" smtClean="0">
                          <a:solidFill>
                            <a:schemeClr val="tx1"/>
                          </a:solidFill>
                          <a:effectLst/>
                          <a:latin typeface="Times New Roman" pitchFamily="18" charset="0"/>
                          <a:ea typeface="Times New Roman"/>
                          <a:cs typeface="Times New Roman" pitchFamily="18" charset="0"/>
                        </a:rPr>
                        <a:t> мэргэжилтэн</a:t>
                      </a:r>
                      <a:endParaRPr lang="en-US" sz="2000" b="1" dirty="0" smtClean="0">
                        <a:solidFill>
                          <a:schemeClr val="tx1"/>
                        </a:solidFill>
                        <a:effectLst/>
                        <a:latin typeface="Times New Roman" pitchFamily="18" charset="0"/>
                        <a:ea typeface="Times New Roman"/>
                        <a:cs typeface="Times New Roman" pitchFamily="18" charset="0"/>
                      </a:endParaRPr>
                    </a:p>
                    <a:p>
                      <a:pPr marL="0" marR="0" algn="ctr">
                        <a:lnSpc>
                          <a:spcPct val="100000"/>
                        </a:lnSpc>
                        <a:spcBef>
                          <a:spcPts val="0"/>
                        </a:spcBef>
                        <a:spcAft>
                          <a:spcPts val="0"/>
                        </a:spcAft>
                      </a:pPr>
                      <a:endParaRPr lang="en-US" sz="2000" b="1"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3325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00288" cy="838200"/>
          </a:xfrm>
        </p:spPr>
        <p:txBody>
          <a:bodyPr>
            <a:noAutofit/>
          </a:bodyPr>
          <a:lstStyle/>
          <a:p>
            <a:pPr marL="1828800" indent="-1828800"/>
            <a:r>
              <a:rPr lang="mn-MN" sz="3200" b="1" dirty="0" smtClean="0">
                <a:solidFill>
                  <a:schemeClr val="tx1"/>
                </a:solidFill>
                <a:latin typeface="Times New Roman" pitchFamily="18" charset="0"/>
                <a:cs typeface="Times New Roman" pitchFamily="18" charset="0"/>
              </a:rPr>
              <a:t>Алхам 12: Засаг даргын захирамжийн  </a:t>
            </a:r>
            <a:br>
              <a:rPr lang="mn-MN" sz="3200" b="1" dirty="0" smtClean="0">
                <a:solidFill>
                  <a:schemeClr val="tx1"/>
                </a:solidFill>
                <a:latin typeface="Times New Roman" pitchFamily="18" charset="0"/>
                <a:cs typeface="Times New Roman" pitchFamily="18" charset="0"/>
              </a:rPr>
            </a:br>
            <a:r>
              <a:rPr lang="mn-MN" sz="3200" b="1" dirty="0">
                <a:solidFill>
                  <a:schemeClr val="tx1"/>
                </a:solidFill>
                <a:latin typeface="Times New Roman" pitchFamily="18" charset="0"/>
                <a:cs typeface="Times New Roman" pitchFamily="18" charset="0"/>
              </a:rPr>
              <a:t> </a:t>
            </a:r>
            <a:r>
              <a:rPr lang="mn-MN" sz="3200" b="1" dirty="0" smtClean="0">
                <a:solidFill>
                  <a:schemeClr val="tx1"/>
                </a:solidFill>
                <a:latin typeface="Times New Roman" pitchFamily="18" charset="0"/>
                <a:cs typeface="Times New Roman" pitchFamily="18" charset="0"/>
              </a:rPr>
              <a:t>төсөл боловсруулах, танилцуулах</a:t>
            </a:r>
            <a:endParaRPr lang="en-US" sz="3200" b="1"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3748163"/>
              </p:ext>
            </p:extLst>
          </p:nvPr>
        </p:nvGraphicFramePr>
        <p:xfrm>
          <a:off x="381000" y="1447800"/>
          <a:ext cx="8610600" cy="670560"/>
        </p:xfrm>
        <a:graphic>
          <a:graphicData uri="http://schemas.openxmlformats.org/drawingml/2006/table">
            <a:tbl>
              <a:tblPr firstRow="1" firstCol="1" bandRow="1"/>
              <a:tblGrid>
                <a:gridCol w="4114800"/>
                <a:gridCol w="2565838"/>
                <a:gridCol w="1929962"/>
              </a:tblGrid>
              <a:tr h="380999">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Үйл ажиллагаа</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Гарах үр дүн</a:t>
                      </a:r>
                      <a:endParaRPr lang="en-US" sz="22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Хариуцах эзэн</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1557030850"/>
              </p:ext>
            </p:extLst>
          </p:nvPr>
        </p:nvGraphicFramePr>
        <p:xfrm>
          <a:off x="381000" y="2198110"/>
          <a:ext cx="8610601" cy="3048000"/>
        </p:xfrm>
        <a:graphic>
          <a:graphicData uri="http://schemas.openxmlformats.org/drawingml/2006/table">
            <a:tbl>
              <a:tblPr firstRow="1" firstCol="1" bandRow="1">
                <a:tableStyleId>{5C22544A-7EE6-4342-B048-85BDC9FD1C3A}</a:tableStyleId>
              </a:tblPr>
              <a:tblGrid>
                <a:gridCol w="4114800"/>
                <a:gridCol w="2590800"/>
                <a:gridCol w="1905001"/>
              </a:tblGrid>
              <a:tr h="1758422">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tab pos="160020" algn="l"/>
                        </a:tabLst>
                        <a:defRPr/>
                      </a:pPr>
                      <a:r>
                        <a:rPr lang="mn-MN" sz="2000" baseline="0" dirty="0" smtClean="0">
                          <a:solidFill>
                            <a:schemeClr val="tx1"/>
                          </a:solidFill>
                          <a:effectLst/>
                          <a:latin typeface="Times New Roman" pitchFamily="18" charset="0"/>
                          <a:cs typeface="Times New Roman" pitchFamily="18" charset="0"/>
                        </a:rPr>
                        <a:t>  Бүлгийн хүсэлтийг шийдвэрлэх санал, дүгнэлтийг ЗДТГ-ын даргад хүргүүлэх</a:t>
                      </a:r>
                    </a:p>
                    <a:p>
                      <a:pPr marL="0" marR="0" lvl="0" indent="0">
                        <a:lnSpc>
                          <a:spcPct val="100000"/>
                        </a:lnSpc>
                        <a:spcBef>
                          <a:spcPts val="0"/>
                        </a:spcBef>
                        <a:spcAft>
                          <a:spcPts val="0"/>
                        </a:spcAft>
                        <a:buFont typeface="Wingdings" pitchFamily="2" charset="2"/>
                        <a:buChar char="q"/>
                        <a:tabLst>
                          <a:tab pos="160020" algn="l"/>
                        </a:tabLst>
                      </a:pPr>
                      <a:r>
                        <a:rPr lang="mn-MN" sz="2000" dirty="0" smtClean="0">
                          <a:solidFill>
                            <a:schemeClr val="tx1"/>
                          </a:solidFill>
                          <a:effectLst/>
                          <a:latin typeface="Times New Roman" pitchFamily="18" charset="0"/>
                          <a:cs typeface="Times New Roman" pitchFamily="18" charset="0"/>
                        </a:rPr>
                        <a:t>  Засаг </a:t>
                      </a:r>
                      <a:r>
                        <a:rPr lang="mn-MN" sz="2000" dirty="0">
                          <a:solidFill>
                            <a:schemeClr val="tx1"/>
                          </a:solidFill>
                          <a:effectLst/>
                          <a:latin typeface="Times New Roman" pitchFamily="18" charset="0"/>
                          <a:cs typeface="Times New Roman" pitchFamily="18" charset="0"/>
                        </a:rPr>
                        <a:t>даргын захирамжийн төсөл </a:t>
                      </a:r>
                      <a:r>
                        <a:rPr lang="mn-MN" sz="2000" dirty="0" smtClean="0">
                          <a:solidFill>
                            <a:schemeClr val="tx1"/>
                          </a:solidFill>
                          <a:effectLst/>
                          <a:latin typeface="Times New Roman" pitchFamily="18" charset="0"/>
                          <a:cs typeface="Times New Roman" pitchFamily="18" charset="0"/>
                        </a:rPr>
                        <a:t>боловсруулах</a:t>
                      </a:r>
                    </a:p>
                    <a:p>
                      <a:pPr marL="0" marR="0" lvl="0" indent="0">
                        <a:lnSpc>
                          <a:spcPct val="100000"/>
                        </a:lnSpc>
                        <a:spcBef>
                          <a:spcPts val="0"/>
                        </a:spcBef>
                        <a:spcAft>
                          <a:spcPts val="0"/>
                        </a:spcAft>
                        <a:buFont typeface="Wingdings" pitchFamily="2" charset="2"/>
                        <a:buChar char="q"/>
                        <a:tabLst>
                          <a:tab pos="160020" algn="l"/>
                        </a:tabLst>
                      </a:pPr>
                      <a:r>
                        <a:rPr lang="mn-MN" sz="2000" dirty="0" smtClean="0">
                          <a:solidFill>
                            <a:schemeClr val="tx1"/>
                          </a:solidFill>
                          <a:effectLst/>
                          <a:latin typeface="Times New Roman" pitchFamily="18" charset="0"/>
                          <a:cs typeface="Times New Roman" pitchFamily="18" charset="0"/>
                        </a:rPr>
                        <a:t>  Төслийг</a:t>
                      </a:r>
                      <a:r>
                        <a:rPr lang="mn-MN" sz="2000" baseline="0" dirty="0" smtClean="0">
                          <a:solidFill>
                            <a:schemeClr val="tx1"/>
                          </a:solidFill>
                          <a:effectLst/>
                          <a:latin typeface="Times New Roman" pitchFamily="18" charset="0"/>
                          <a:cs typeface="Times New Roman" pitchFamily="18" charset="0"/>
                        </a:rPr>
                        <a:t> </a:t>
                      </a:r>
                      <a:r>
                        <a:rPr lang="mn-MN" sz="2000" dirty="0" smtClean="0">
                          <a:solidFill>
                            <a:schemeClr val="tx1"/>
                          </a:solidFill>
                          <a:effectLst/>
                          <a:latin typeface="Times New Roman" pitchFamily="18" charset="0"/>
                          <a:cs typeface="Times New Roman" pitchFamily="18" charset="0"/>
                        </a:rPr>
                        <a:t>СБАХ-д </a:t>
                      </a:r>
                      <a:r>
                        <a:rPr lang="mn-MN" sz="2000" dirty="0">
                          <a:solidFill>
                            <a:schemeClr val="tx1"/>
                          </a:solidFill>
                          <a:effectLst/>
                          <a:latin typeface="Times New Roman" pitchFamily="18" charset="0"/>
                          <a:cs typeface="Times New Roman" pitchFamily="18" charset="0"/>
                        </a:rPr>
                        <a:t>танилцуулж санал авах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Char char=""/>
                        <a:tabLst>
                          <a:tab pos="161290" algn="l"/>
                        </a:tabLst>
                      </a:pPr>
                      <a:r>
                        <a:rPr lang="mn-MN" sz="2000" dirty="0" smtClean="0">
                          <a:solidFill>
                            <a:schemeClr val="tx1"/>
                          </a:solidFill>
                          <a:effectLst/>
                          <a:latin typeface="Times New Roman" pitchFamily="18" charset="0"/>
                          <a:cs typeface="Times New Roman" pitchFamily="18" charset="0"/>
                        </a:rPr>
                        <a:t> Мэргэжлийн ажилтны</a:t>
                      </a:r>
                      <a:r>
                        <a:rPr lang="mn-MN" sz="2000" baseline="0" dirty="0" smtClean="0">
                          <a:solidFill>
                            <a:schemeClr val="tx1"/>
                          </a:solidFill>
                          <a:effectLst/>
                          <a:latin typeface="Times New Roman" pitchFamily="18" charset="0"/>
                          <a:cs typeface="Times New Roman" pitchFamily="18" charset="0"/>
                        </a:rPr>
                        <a:t> </a:t>
                      </a:r>
                      <a:r>
                        <a:rPr lang="mn-MN" sz="2000" dirty="0" smtClean="0">
                          <a:solidFill>
                            <a:schemeClr val="tx1"/>
                          </a:solidFill>
                          <a:effectLst/>
                          <a:latin typeface="Times New Roman" pitchFamily="18" charset="0"/>
                          <a:cs typeface="Times New Roman" pitchFamily="18" charset="0"/>
                        </a:rPr>
                        <a:t>дүгнэлт санал</a:t>
                      </a:r>
                    </a:p>
                    <a:p>
                      <a:pPr marL="0" marR="0" lvl="0" indent="0">
                        <a:lnSpc>
                          <a:spcPct val="100000"/>
                        </a:lnSpc>
                        <a:spcBef>
                          <a:spcPts val="0"/>
                        </a:spcBef>
                        <a:spcAft>
                          <a:spcPts val="0"/>
                        </a:spcAft>
                        <a:buFont typeface="Symbol"/>
                        <a:buChar char=""/>
                        <a:tabLst>
                          <a:tab pos="161290" algn="l"/>
                        </a:tabLst>
                      </a:pPr>
                      <a:r>
                        <a:rPr lang="mn-MN" sz="2000" dirty="0" smtClean="0">
                          <a:solidFill>
                            <a:schemeClr val="tx1"/>
                          </a:solidFill>
                          <a:effectLst/>
                          <a:latin typeface="Times New Roman" pitchFamily="18" charset="0"/>
                          <a:cs typeface="Times New Roman" pitchFamily="18" charset="0"/>
                        </a:rPr>
                        <a:t>Захирамжийн</a:t>
                      </a:r>
                      <a:r>
                        <a:rPr lang="mn-MN" sz="2000" baseline="0" dirty="0" smtClean="0">
                          <a:solidFill>
                            <a:schemeClr val="tx1"/>
                          </a:solidFill>
                          <a:effectLst/>
                          <a:latin typeface="Times New Roman" pitchFamily="18" charset="0"/>
                          <a:cs typeface="Times New Roman" pitchFamily="18" charset="0"/>
                        </a:rPr>
                        <a:t> төсөл</a:t>
                      </a:r>
                      <a:endParaRPr lang="en-US" sz="2000" dirty="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Symbol"/>
                        <a:buChar char=""/>
                        <a:tabLst>
                          <a:tab pos="160020" algn="l"/>
                        </a:tabLst>
                      </a:pPr>
                      <a:r>
                        <a:rPr lang="mn-MN" sz="2000" dirty="0" smtClean="0">
                          <a:solidFill>
                            <a:schemeClr val="tx1"/>
                          </a:solidFill>
                          <a:effectLst/>
                          <a:latin typeface="Times New Roman" pitchFamily="18" charset="0"/>
                          <a:cs typeface="Times New Roman" pitchFamily="18" charset="0"/>
                        </a:rPr>
                        <a:t> СБАХ-ны </a:t>
                      </a:r>
                      <a:r>
                        <a:rPr lang="mn-MN" sz="2000" dirty="0">
                          <a:solidFill>
                            <a:schemeClr val="tx1"/>
                          </a:solidFill>
                          <a:effectLst/>
                          <a:latin typeface="Times New Roman" pitchFamily="18" charset="0"/>
                          <a:cs typeface="Times New Roman" pitchFamily="18" charset="0"/>
                        </a:rPr>
                        <a:t>санал</a:t>
                      </a:r>
                      <a:endParaRPr lang="en-US" sz="2000" dirty="0">
                        <a:solidFill>
                          <a:schemeClr val="tx1"/>
                        </a:solidFill>
                        <a:effectLst/>
                        <a:latin typeface="Times New Roman" pitchFamily="18" charset="0"/>
                        <a:cs typeface="Times New Roman" pitchFamily="18" charset="0"/>
                      </a:endParaRPr>
                    </a:p>
                    <a:p>
                      <a:pPr marL="52070" marR="0">
                        <a:lnSpc>
                          <a:spcPct val="100000"/>
                        </a:lnSpc>
                        <a:spcBef>
                          <a:spcPts val="0"/>
                        </a:spcBef>
                        <a:spcAft>
                          <a:spcPts val="0"/>
                        </a:spcAft>
                        <a:tabLst>
                          <a:tab pos="161290" algn="l"/>
                        </a:tabLst>
                      </a:pPr>
                      <a:r>
                        <a:rPr lang="mn-MN"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a:buChar char=""/>
                        <a:tabLst>
                          <a:tab pos="160020" algn="l"/>
                        </a:tabLst>
                        <a:defRPr/>
                      </a:pPr>
                      <a:r>
                        <a:rPr lang="mn-MN" sz="2000" dirty="0" smtClean="0">
                          <a:solidFill>
                            <a:schemeClr val="tx1"/>
                          </a:solidFill>
                          <a:effectLst/>
                          <a:latin typeface="Times New Roman" pitchFamily="18" charset="0"/>
                          <a:cs typeface="Times New Roman" pitchFamily="18" charset="0"/>
                        </a:rPr>
                        <a:t> ЗДТГ-ын дарга</a:t>
                      </a:r>
                    </a:p>
                    <a:p>
                      <a:pPr marL="0" marR="0" lvl="0" indent="0">
                        <a:lnSpc>
                          <a:spcPct val="100000"/>
                        </a:lnSpc>
                        <a:spcBef>
                          <a:spcPts val="0"/>
                        </a:spcBef>
                        <a:spcAft>
                          <a:spcPts val="0"/>
                        </a:spcAft>
                        <a:buFont typeface="Symbol"/>
                        <a:buChar char=""/>
                        <a:tabLst>
                          <a:tab pos="160020" algn="l"/>
                        </a:tabLst>
                      </a:pPr>
                      <a:r>
                        <a:rPr lang="mn-MN" sz="2000" dirty="0" smtClean="0">
                          <a:solidFill>
                            <a:schemeClr val="tx1"/>
                          </a:solidFill>
                          <a:effectLst/>
                          <a:latin typeface="Times New Roman" pitchFamily="18" charset="0"/>
                          <a:cs typeface="Times New Roman" pitchFamily="18" charset="0"/>
                        </a:rPr>
                        <a:t> Газрын даамал</a:t>
                      </a:r>
                      <a:endParaRPr lang="en-US" sz="20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5698">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tab pos="160020" algn="l"/>
                        </a:tabLst>
                        <a:defRPr/>
                      </a:pPr>
                      <a:r>
                        <a:rPr lang="mn-MN" sz="2000" b="1" dirty="0" smtClean="0">
                          <a:solidFill>
                            <a:schemeClr val="tx1"/>
                          </a:solidFill>
                          <a:effectLst/>
                          <a:latin typeface="Times New Roman" pitchFamily="18" charset="0"/>
                          <a:cs typeface="Times New Roman" pitchFamily="18" charset="0"/>
                        </a:rPr>
                        <a:t>Захирамжийн төслийг Засаг даргад танилцуулах, захирамж гаргах</a:t>
                      </a:r>
                      <a:endParaRPr lang="en-US" sz="2000" b="1" dirty="0" smtClean="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070" marR="0">
                        <a:lnSpc>
                          <a:spcPct val="100000"/>
                        </a:lnSpc>
                        <a:spcBef>
                          <a:spcPts val="0"/>
                        </a:spcBef>
                        <a:spcAft>
                          <a:spcPts val="0"/>
                        </a:spcAft>
                        <a:tabLst>
                          <a:tab pos="161290" algn="l"/>
                        </a:tabLst>
                      </a:pP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marR="0" lvl="0" indent="-177800">
                        <a:lnSpc>
                          <a:spcPct val="100000"/>
                        </a:lnSpc>
                        <a:spcBef>
                          <a:spcPts val="0"/>
                        </a:spcBef>
                        <a:spcAft>
                          <a:spcPts val="0"/>
                        </a:spcAft>
                        <a:buFont typeface="Arial" pitchFamily="34" charset="0"/>
                        <a:buChar char="•"/>
                        <a:tabLst>
                          <a:tab pos="160020" algn="l"/>
                        </a:tabLst>
                      </a:pPr>
                      <a:r>
                        <a:rPr lang="mn-MN" sz="2000" b="1" dirty="0" smtClean="0">
                          <a:solidFill>
                            <a:schemeClr val="tx1"/>
                          </a:solidFill>
                          <a:effectLst/>
                          <a:latin typeface="Times New Roman" pitchFamily="18" charset="0"/>
                          <a:cs typeface="Times New Roman" pitchFamily="18" charset="0"/>
                        </a:rPr>
                        <a:t>Засаг</a:t>
                      </a:r>
                      <a:r>
                        <a:rPr lang="mn-MN" sz="2000" b="1" baseline="0" dirty="0" smtClean="0">
                          <a:solidFill>
                            <a:schemeClr val="tx1"/>
                          </a:solidFill>
                          <a:effectLst/>
                          <a:latin typeface="Times New Roman" pitchFamily="18" charset="0"/>
                          <a:cs typeface="Times New Roman" pitchFamily="18" charset="0"/>
                        </a:rPr>
                        <a:t> дарга</a:t>
                      </a:r>
                    </a:p>
                    <a:p>
                      <a:pPr marL="177800" marR="0" lvl="0" indent="-177800">
                        <a:lnSpc>
                          <a:spcPct val="100000"/>
                        </a:lnSpc>
                        <a:spcBef>
                          <a:spcPts val="0"/>
                        </a:spcBef>
                        <a:spcAft>
                          <a:spcPts val="0"/>
                        </a:spcAft>
                        <a:buFont typeface="Arial" pitchFamily="34" charset="0"/>
                        <a:buChar char="•"/>
                        <a:tabLst>
                          <a:tab pos="109538" algn="l"/>
                        </a:tabLst>
                      </a:pPr>
                      <a:r>
                        <a:rPr lang="mn-MN" sz="2000" b="1" baseline="0" dirty="0" smtClean="0">
                          <a:solidFill>
                            <a:schemeClr val="tx1"/>
                          </a:solidFill>
                          <a:effectLst/>
                          <a:latin typeface="Times New Roman" pitchFamily="18" charset="0"/>
                          <a:cs typeface="Times New Roman" pitchFamily="18" charset="0"/>
                        </a:rPr>
                        <a:t>З</a:t>
                      </a:r>
                      <a:r>
                        <a:rPr lang="mn-MN" sz="2000" b="1" dirty="0" smtClean="0">
                          <a:solidFill>
                            <a:schemeClr val="tx1"/>
                          </a:solidFill>
                          <a:effectLst/>
                          <a:latin typeface="Times New Roman" pitchFamily="18" charset="0"/>
                          <a:cs typeface="Times New Roman" pitchFamily="18" charset="0"/>
                        </a:rPr>
                        <a:t>ДТГ-ын дарга</a:t>
                      </a:r>
                      <a:endParaRPr lang="en-US" sz="2000" b="1"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52131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4276"/>
            <a:ext cx="8763000" cy="978724"/>
          </a:xfrm>
        </p:spPr>
        <p:style>
          <a:lnRef idx="2">
            <a:schemeClr val="accent1"/>
          </a:lnRef>
          <a:fillRef idx="1">
            <a:schemeClr val="lt1"/>
          </a:fillRef>
          <a:effectRef idx="0">
            <a:schemeClr val="accent1"/>
          </a:effectRef>
          <a:fontRef idx="minor">
            <a:schemeClr val="dk1"/>
          </a:fontRef>
        </p:style>
        <p:txBody>
          <a:bodyPr>
            <a:noAutofit/>
          </a:bodyPr>
          <a:lstStyle/>
          <a:p>
            <a:pPr marL="1944688" marR="0" indent="-1944688">
              <a:spcBef>
                <a:spcPts val="0"/>
              </a:spcBef>
              <a:spcAft>
                <a:spcPts val="0"/>
              </a:spcAft>
            </a:pPr>
            <a:r>
              <a:rPr lang="mn-MN" sz="32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Алхам 13:</a:t>
            </a:r>
            <a:r>
              <a:rPr lang="mn-MN" sz="3200" b="1" dirty="0" smtClean="0">
                <a:effectLst>
                  <a:outerShdw blurRad="38100" dist="38100" dir="2700000" algn="tl">
                    <a:srgbClr val="000000">
                      <a:alpha val="43137"/>
                    </a:srgbClr>
                  </a:outerShdw>
                </a:effectLst>
                <a:latin typeface="Times New Roman"/>
                <a:ea typeface="Times New Roman"/>
                <a:cs typeface="Times New Roman"/>
              </a:rPr>
              <a:t> Бэлчээр ашиглалтын хоёр шатлалт гэрээ байгуулах</a:t>
            </a:r>
            <a:endParaRPr lang="en-US" sz="3200" dirty="0">
              <a:effectLst>
                <a:outerShdw blurRad="38100" dist="38100" dir="2700000" algn="tl">
                  <a:srgbClr val="000000">
                    <a:alpha val="43137"/>
                  </a:srgbClr>
                </a:outerShdw>
              </a:effectLst>
              <a:ea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403548"/>
              </p:ext>
            </p:extLst>
          </p:nvPr>
        </p:nvGraphicFramePr>
        <p:xfrm>
          <a:off x="228600" y="1295400"/>
          <a:ext cx="8763000" cy="457200"/>
        </p:xfrm>
        <a:graphic>
          <a:graphicData uri="http://schemas.openxmlformats.org/drawingml/2006/table">
            <a:tbl>
              <a:tblPr firstRow="1" firstCol="1" bandRow="1"/>
              <a:tblGrid>
                <a:gridCol w="4419600"/>
                <a:gridCol w="2362200"/>
                <a:gridCol w="1981200"/>
              </a:tblGrid>
              <a:tr h="457200">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Үйл ажиллагаа</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Гарах үр дүн</a:t>
                      </a:r>
                      <a:endParaRPr lang="en-US" sz="22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mn-MN" sz="2200" b="1" dirty="0">
                          <a:effectLst/>
                          <a:latin typeface="Times New Roman"/>
                          <a:ea typeface="Times New Roman"/>
                          <a:cs typeface="Times New Roman"/>
                        </a:rPr>
                        <a:t>Хариуцах эзэн</a:t>
                      </a:r>
                      <a:endParaRPr lang="en-US" sz="22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03048795"/>
              </p:ext>
            </p:extLst>
          </p:nvPr>
        </p:nvGraphicFramePr>
        <p:xfrm>
          <a:off x="228600" y="1899740"/>
          <a:ext cx="8763000" cy="548640"/>
        </p:xfrm>
        <a:graphic>
          <a:graphicData uri="http://schemas.openxmlformats.org/drawingml/2006/table">
            <a:tbl>
              <a:tblPr firstRow="1" firstCol="1" bandRow="1">
                <a:tableStyleId>{5C22544A-7EE6-4342-B048-85BDC9FD1C3A}</a:tableStyleId>
              </a:tblPr>
              <a:tblGrid>
                <a:gridCol w="4419600"/>
                <a:gridCol w="2362200"/>
                <a:gridCol w="1981200"/>
              </a:tblGrid>
              <a:tr h="160020">
                <a:tc>
                  <a:txBody>
                    <a:bodyPr/>
                    <a:lstStyle/>
                    <a:p>
                      <a:pPr marL="0" marR="0">
                        <a:lnSpc>
                          <a:spcPct val="100000"/>
                        </a:lnSpc>
                        <a:spcBef>
                          <a:spcPts val="0"/>
                        </a:spcBef>
                        <a:spcAft>
                          <a:spcPts val="0"/>
                        </a:spcAft>
                        <a:tabLst>
                          <a:tab pos="160020" algn="l"/>
                        </a:tabLst>
                      </a:pPr>
                      <a:r>
                        <a:rPr lang="mn-MN" sz="1800" dirty="0">
                          <a:solidFill>
                            <a:schemeClr val="tx1"/>
                          </a:solidFill>
                          <a:effectLst/>
                          <a:latin typeface="Times New Roman" pitchFamily="18" charset="0"/>
                          <a:cs typeface="Times New Roman" pitchFamily="18" charset="0"/>
                        </a:rPr>
                        <a:t>Засаг даргын захирамжийг бүлэг, баг, СБАХ-т хүргүүлж танилцуулах</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None/>
                        <a:tabLst>
                          <a:tab pos="161290" algn="l"/>
                        </a:tabLst>
                      </a:pPr>
                      <a:r>
                        <a:rPr lang="mn-MN" sz="1800" dirty="0">
                          <a:solidFill>
                            <a:schemeClr val="tx1"/>
                          </a:solidFill>
                          <a:effectLst/>
                          <a:latin typeface="Times New Roman" pitchFamily="18" charset="0"/>
                          <a:cs typeface="Times New Roman" pitchFamily="18" charset="0"/>
                        </a:rPr>
                        <a:t>Хуулбарыг хүргүүлэх </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0000"/>
                        </a:lnSpc>
                        <a:spcBef>
                          <a:spcPts val="0"/>
                        </a:spcBef>
                        <a:spcAft>
                          <a:spcPts val="0"/>
                        </a:spcAft>
                        <a:buFont typeface="Symbol"/>
                        <a:buNone/>
                        <a:tabLst>
                          <a:tab pos="160020" algn="l"/>
                        </a:tabLst>
                      </a:pPr>
                      <a:r>
                        <a:rPr lang="mn-MN" sz="1800" dirty="0" smtClean="0">
                          <a:solidFill>
                            <a:schemeClr val="tx1"/>
                          </a:solidFill>
                          <a:effectLst/>
                          <a:latin typeface="Times New Roman" pitchFamily="18" charset="0"/>
                          <a:cs typeface="Times New Roman" pitchFamily="18" charset="0"/>
                        </a:rPr>
                        <a:t>ЗДТГ-ын дарга</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6026633"/>
              </p:ext>
            </p:extLst>
          </p:nvPr>
        </p:nvGraphicFramePr>
        <p:xfrm>
          <a:off x="228600" y="2612637"/>
          <a:ext cx="8763001" cy="1097280"/>
        </p:xfrm>
        <a:graphic>
          <a:graphicData uri="http://schemas.openxmlformats.org/drawingml/2006/table">
            <a:tbl>
              <a:tblPr firstRow="1" firstCol="1" bandRow="1">
                <a:tableStyleId>{5C22544A-7EE6-4342-B048-85BDC9FD1C3A}</a:tableStyleId>
              </a:tblPr>
              <a:tblGrid>
                <a:gridCol w="4419600"/>
                <a:gridCol w="2362200"/>
                <a:gridCol w="1981201"/>
              </a:tblGrid>
              <a:tr h="160020">
                <a:tc>
                  <a:txBody>
                    <a:bodyPr/>
                    <a:lstStyle/>
                    <a:p>
                      <a:pPr marL="0" marR="0">
                        <a:lnSpc>
                          <a:spcPct val="100000"/>
                        </a:lnSpc>
                        <a:spcBef>
                          <a:spcPts val="0"/>
                        </a:spcBef>
                        <a:spcAft>
                          <a:spcPts val="0"/>
                        </a:spcAft>
                        <a:tabLst>
                          <a:tab pos="160020" algn="l"/>
                        </a:tabLst>
                      </a:pPr>
                      <a:r>
                        <a:rPr lang="mn-MN" sz="1800" dirty="0">
                          <a:solidFill>
                            <a:schemeClr val="tx1"/>
                          </a:solidFill>
                          <a:effectLst/>
                          <a:latin typeface="Times New Roman" pitchFamily="18" charset="0"/>
                          <a:cs typeface="Times New Roman" pitchFamily="18" charset="0"/>
                        </a:rPr>
                        <a:t>Сумын Засаг даргын захирамжийн холбогдох заалтыг тусган бэлчээр ашиглалтын хоёр шатлалт гэрээний загвар боловсруулах </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tabLst>
                          <a:tab pos="161290" algn="l"/>
                        </a:tabLst>
                      </a:pPr>
                      <a:r>
                        <a:rPr lang="mn-MN" sz="1800" dirty="0">
                          <a:solidFill>
                            <a:schemeClr val="tx1"/>
                          </a:solidFill>
                          <a:effectLst/>
                          <a:latin typeface="Times New Roman" pitchFamily="18" charset="0"/>
                          <a:cs typeface="Times New Roman" pitchFamily="18" charset="0"/>
                        </a:rPr>
                        <a:t>Гэрээний </a:t>
                      </a:r>
                      <a:endParaRPr lang="mn-MN" sz="1800" dirty="0" smtClean="0">
                        <a:solidFill>
                          <a:schemeClr val="tx1"/>
                        </a:solidFill>
                        <a:effectLst/>
                        <a:latin typeface="Times New Roman" pitchFamily="18" charset="0"/>
                        <a:cs typeface="Times New Roman" pitchFamily="18" charset="0"/>
                      </a:endParaRPr>
                    </a:p>
                    <a:p>
                      <a:pPr marL="0" marR="0">
                        <a:lnSpc>
                          <a:spcPct val="100000"/>
                        </a:lnSpc>
                        <a:spcBef>
                          <a:spcPts val="0"/>
                        </a:spcBef>
                        <a:spcAft>
                          <a:spcPts val="0"/>
                        </a:spcAft>
                        <a:tabLst>
                          <a:tab pos="161290" algn="l"/>
                        </a:tabLst>
                      </a:pPr>
                      <a:r>
                        <a:rPr lang="mn-MN" sz="1800" dirty="0" smtClean="0">
                          <a:solidFill>
                            <a:schemeClr val="tx1"/>
                          </a:solidFill>
                          <a:effectLst/>
                          <a:latin typeface="Times New Roman" pitchFamily="18" charset="0"/>
                          <a:cs typeface="Times New Roman" pitchFamily="18" charset="0"/>
                        </a:rPr>
                        <a:t>загвар</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038" marR="0" lvl="0" indent="-173038">
                        <a:lnSpc>
                          <a:spcPct val="100000"/>
                        </a:lnSpc>
                        <a:spcBef>
                          <a:spcPts val="0"/>
                        </a:spcBef>
                        <a:spcAft>
                          <a:spcPts val="0"/>
                        </a:spcAft>
                        <a:buFont typeface="Symbol"/>
                        <a:buChar char=""/>
                        <a:tabLst>
                          <a:tab pos="160020" algn="l"/>
                        </a:tabLst>
                      </a:pPr>
                      <a:r>
                        <a:rPr lang="mn-MN" sz="1800" dirty="0">
                          <a:solidFill>
                            <a:schemeClr val="tx1"/>
                          </a:solidFill>
                          <a:effectLst/>
                          <a:latin typeface="Times New Roman" pitchFamily="18" charset="0"/>
                          <a:cs typeface="Times New Roman" pitchFamily="18" charset="0"/>
                        </a:rPr>
                        <a:t>Газрын даамал</a:t>
                      </a:r>
                      <a:endParaRPr lang="en-US" sz="1800" dirty="0">
                        <a:solidFill>
                          <a:schemeClr val="tx1"/>
                        </a:solidFill>
                        <a:effectLst/>
                        <a:latin typeface="Times New Roman" pitchFamily="18" charset="0"/>
                        <a:cs typeface="Times New Roman" pitchFamily="18" charset="0"/>
                      </a:endParaRPr>
                    </a:p>
                    <a:p>
                      <a:pPr marL="111125" marR="0" lvl="0" indent="-111125">
                        <a:lnSpc>
                          <a:spcPct val="100000"/>
                        </a:lnSpc>
                        <a:spcBef>
                          <a:spcPts val="0"/>
                        </a:spcBef>
                        <a:spcAft>
                          <a:spcPts val="0"/>
                        </a:spcAft>
                        <a:buFont typeface="Symbol"/>
                        <a:buChar char=""/>
                        <a:tabLst>
                          <a:tab pos="160020" algn="l"/>
                        </a:tabLst>
                      </a:pPr>
                      <a:r>
                        <a:rPr lang="mn-MN" sz="1800" dirty="0" smtClean="0">
                          <a:solidFill>
                            <a:schemeClr val="tx1"/>
                          </a:solidFill>
                          <a:effectLst/>
                          <a:latin typeface="Times New Roman" pitchFamily="18" charset="0"/>
                          <a:cs typeface="Times New Roman" pitchFamily="18" charset="0"/>
                        </a:rPr>
                        <a:t> МЭҮТ-ийн </a:t>
                      </a:r>
                      <a:r>
                        <a:rPr lang="mn-MN" sz="1800" dirty="0">
                          <a:solidFill>
                            <a:schemeClr val="tx1"/>
                          </a:solidFill>
                          <a:effectLst/>
                          <a:latin typeface="Times New Roman" pitchFamily="18" charset="0"/>
                          <a:cs typeface="Times New Roman" pitchFamily="18" charset="0"/>
                        </a:rPr>
                        <a:t>мэргэжилтэн </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8433" name="Picture 56" descr="Description: contract making &amp;zcy;&amp;ucy;&amp;rcy;&amp;gcy;&amp;acy;&amp;ncy; &amp;icy;&amp;lcy;&amp;ecy;&amp;rcy;&amp;tscy;үү&amp;d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659117"/>
            <a:ext cx="838200" cy="1066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523237884"/>
              </p:ext>
            </p:extLst>
          </p:nvPr>
        </p:nvGraphicFramePr>
        <p:xfrm>
          <a:off x="228600" y="3831012"/>
          <a:ext cx="8763000" cy="548640"/>
        </p:xfrm>
        <a:graphic>
          <a:graphicData uri="http://schemas.openxmlformats.org/drawingml/2006/table">
            <a:tbl>
              <a:tblPr firstRow="1" firstCol="1" bandRow="1">
                <a:tableStyleId>{5C22544A-7EE6-4342-B048-85BDC9FD1C3A}</a:tableStyleId>
              </a:tblPr>
              <a:tblGrid>
                <a:gridCol w="4419600"/>
                <a:gridCol w="2362200"/>
                <a:gridCol w="1981200"/>
              </a:tblGrid>
              <a:tr h="381000">
                <a:tc>
                  <a:txBody>
                    <a:bodyPr/>
                    <a:lstStyle/>
                    <a:p>
                      <a:pPr marL="0" marR="0">
                        <a:lnSpc>
                          <a:spcPct val="100000"/>
                        </a:lnSpc>
                        <a:spcBef>
                          <a:spcPts val="0"/>
                        </a:spcBef>
                        <a:spcAft>
                          <a:spcPts val="0"/>
                        </a:spcAft>
                        <a:tabLst>
                          <a:tab pos="160020" algn="l"/>
                        </a:tabLst>
                      </a:pPr>
                      <a:r>
                        <a:rPr lang="mn-MN" sz="1800" dirty="0">
                          <a:solidFill>
                            <a:schemeClr val="tx1"/>
                          </a:solidFill>
                          <a:effectLst/>
                          <a:latin typeface="Times New Roman" pitchFamily="18" charset="0"/>
                          <a:cs typeface="Times New Roman" pitchFamily="18" charset="0"/>
                        </a:rPr>
                        <a:t>Гэрээний загварыг эцэслэн хянах, Засаг даргад танилцуулах </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tabLst>
                          <a:tab pos="161290" algn="l"/>
                        </a:tabLst>
                      </a:pPr>
                      <a:r>
                        <a:rPr lang="mn-MN" sz="1800" dirty="0">
                          <a:solidFill>
                            <a:schemeClr val="tx1"/>
                          </a:solidFill>
                          <a:effectLst/>
                          <a:latin typeface="Times New Roman" pitchFamily="18" charset="0"/>
                          <a:cs typeface="Times New Roman" pitchFamily="18" charset="0"/>
                        </a:rPr>
                        <a:t>Гэрээний албан ёсны </a:t>
                      </a:r>
                      <a:r>
                        <a:rPr lang="mn-MN" sz="1800" dirty="0" smtClean="0">
                          <a:solidFill>
                            <a:schemeClr val="tx1"/>
                          </a:solidFill>
                          <a:effectLst/>
                          <a:latin typeface="Times New Roman" pitchFamily="18" charset="0"/>
                          <a:cs typeface="Times New Roman" pitchFamily="18" charset="0"/>
                        </a:rPr>
                        <a:t>эх хувь</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tabLst>
                          <a:tab pos="160020" algn="l"/>
                        </a:tabLst>
                      </a:pPr>
                      <a:r>
                        <a:rPr lang="mn-MN" sz="1800" dirty="0">
                          <a:solidFill>
                            <a:schemeClr val="tx1"/>
                          </a:solidFill>
                          <a:effectLst/>
                          <a:latin typeface="Times New Roman" pitchFamily="18" charset="0"/>
                          <a:cs typeface="Times New Roman" pitchFamily="18" charset="0"/>
                        </a:rPr>
                        <a:t>ЗДТГ-ын дарга</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13443554"/>
              </p:ext>
            </p:extLst>
          </p:nvPr>
        </p:nvGraphicFramePr>
        <p:xfrm>
          <a:off x="228600" y="4495800"/>
          <a:ext cx="8763001" cy="2209800"/>
        </p:xfrm>
        <a:graphic>
          <a:graphicData uri="http://schemas.openxmlformats.org/drawingml/2006/table">
            <a:tbl>
              <a:tblPr firstRow="1" firstCol="1" bandRow="1">
                <a:tableStyleId>{5C22544A-7EE6-4342-B048-85BDC9FD1C3A}</a:tableStyleId>
              </a:tblPr>
              <a:tblGrid>
                <a:gridCol w="1828800"/>
                <a:gridCol w="3886200"/>
                <a:gridCol w="3048001"/>
              </a:tblGrid>
              <a:tr h="2209800">
                <a:tc>
                  <a:txBody>
                    <a:bodyPr/>
                    <a:lstStyle/>
                    <a:p>
                      <a:pPr marL="0" marR="0">
                        <a:lnSpc>
                          <a:spcPct val="100000"/>
                        </a:lnSpc>
                        <a:spcBef>
                          <a:spcPts val="0"/>
                        </a:spcBef>
                        <a:spcAft>
                          <a:spcPts val="0"/>
                        </a:spcAft>
                        <a:tabLst>
                          <a:tab pos="160020" algn="l"/>
                        </a:tabLst>
                      </a:pPr>
                      <a:r>
                        <a:rPr lang="mn-MN" sz="1800" dirty="0">
                          <a:solidFill>
                            <a:schemeClr val="tx1"/>
                          </a:solidFill>
                          <a:effectLst/>
                          <a:latin typeface="Times New Roman" pitchFamily="18" charset="0"/>
                          <a:cs typeface="Times New Roman" pitchFamily="18" charset="0"/>
                        </a:rPr>
                        <a:t>Бэлчээр ашиглалтын хоёр шатлалт гэрээ байгуулах</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tabLst>
                          <a:tab pos="160020" algn="l"/>
                        </a:tabLst>
                      </a:pPr>
                      <a:r>
                        <a:rPr lang="mn-MN" sz="1800" dirty="0">
                          <a:solidFill>
                            <a:schemeClr val="tx1"/>
                          </a:solidFill>
                          <a:effectLst/>
                          <a:latin typeface="Times New Roman" pitchFamily="18" charset="0"/>
                          <a:cs typeface="Times New Roman" pitchFamily="18" charset="0"/>
                        </a:rPr>
                        <a:t>Өмчлөгч ба ашиглагчдын төлөөлөл </a:t>
                      </a:r>
                      <a:r>
                        <a:rPr lang="en-US" sz="1800" dirty="0">
                          <a:solidFill>
                            <a:schemeClr val="tx1"/>
                          </a:solidFill>
                          <a:effectLst/>
                          <a:latin typeface="Times New Roman" pitchFamily="18" charset="0"/>
                          <a:cs typeface="Times New Roman" pitchFamily="18" charset="0"/>
                        </a:rPr>
                        <a:t>(</a:t>
                      </a:r>
                      <a:r>
                        <a:rPr lang="mn-MN" sz="1800" dirty="0">
                          <a:solidFill>
                            <a:schemeClr val="tx1"/>
                          </a:solidFill>
                          <a:effectLst/>
                          <a:latin typeface="Times New Roman" pitchFamily="18" charset="0"/>
                          <a:cs typeface="Times New Roman" pitchFamily="18" charset="0"/>
                        </a:rPr>
                        <a:t>БАХ-ийн ба бүлгийн ахлагч, түүнчлэн гэрээнд нэгдсэн бүх малчин өрхийн тэргүүн, эзэгтэй нар</a:t>
                      </a:r>
                      <a:r>
                        <a:rPr lang="en-US" sz="1800" dirty="0">
                          <a:solidFill>
                            <a:schemeClr val="tx1"/>
                          </a:solidFill>
                          <a:effectLst/>
                          <a:latin typeface="Times New Roman" pitchFamily="18" charset="0"/>
                          <a:cs typeface="Times New Roman" pitchFamily="18" charset="0"/>
                        </a:rPr>
                        <a:t>) </a:t>
                      </a:r>
                      <a:r>
                        <a:rPr lang="mn-MN" sz="1800" dirty="0">
                          <a:solidFill>
                            <a:schemeClr val="tx1"/>
                          </a:solidFill>
                          <a:effectLst/>
                          <a:latin typeface="Times New Roman" pitchFamily="18" charset="0"/>
                          <a:cs typeface="Times New Roman" pitchFamily="18" charset="0"/>
                        </a:rPr>
                        <a:t>гарын үсэг зурж </a:t>
                      </a:r>
                      <a:r>
                        <a:rPr lang="mn-MN" sz="1800" dirty="0" smtClean="0">
                          <a:solidFill>
                            <a:schemeClr val="tx1"/>
                          </a:solidFill>
                          <a:effectLst/>
                          <a:latin typeface="Times New Roman" pitchFamily="18" charset="0"/>
                          <a:cs typeface="Times New Roman" pitchFamily="18" charset="0"/>
                        </a:rPr>
                        <a:t>баталгаажуулах</a:t>
                      </a:r>
                      <a:endParaRPr lang="en-US" sz="18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nSpc>
                          <a:spcPct val="100000"/>
                        </a:lnSpc>
                        <a:spcBef>
                          <a:spcPts val="0"/>
                        </a:spcBef>
                        <a:spcAft>
                          <a:spcPts val="0"/>
                        </a:spcAft>
                        <a:buFont typeface="Arial" pitchFamily="34" charset="0"/>
                        <a:buChar char="•"/>
                        <a:tabLst>
                          <a:tab pos="158750" algn="l"/>
                          <a:tab pos="173038" algn="l"/>
                          <a:tab pos="236538" algn="l"/>
                        </a:tabLst>
                      </a:pPr>
                      <a:r>
                        <a:rPr lang="mn-MN" sz="1800" dirty="0">
                          <a:solidFill>
                            <a:schemeClr val="tx1"/>
                          </a:solidFill>
                          <a:effectLst/>
                          <a:latin typeface="Times New Roman" pitchFamily="18" charset="0"/>
                          <a:cs typeface="Times New Roman" pitchFamily="18" charset="0"/>
                        </a:rPr>
                        <a:t>Сумын Засаг дарга</a:t>
                      </a:r>
                      <a:endParaRPr lang="en-US" sz="1800" dirty="0">
                        <a:solidFill>
                          <a:schemeClr val="tx1"/>
                        </a:solidFill>
                        <a:effectLst/>
                        <a:latin typeface="Times New Roman" pitchFamily="18" charset="0"/>
                        <a:cs typeface="Times New Roman" pitchFamily="18" charset="0"/>
                      </a:endParaRPr>
                    </a:p>
                    <a:p>
                      <a:pPr marL="285750" marR="0" lvl="0" indent="-285750">
                        <a:lnSpc>
                          <a:spcPct val="100000"/>
                        </a:lnSpc>
                        <a:spcBef>
                          <a:spcPts val="0"/>
                        </a:spcBef>
                        <a:spcAft>
                          <a:spcPts val="0"/>
                        </a:spcAft>
                        <a:buFont typeface="Arial" pitchFamily="34" charset="0"/>
                        <a:buChar char="•"/>
                        <a:tabLst>
                          <a:tab pos="158750" algn="l"/>
                          <a:tab pos="173038" algn="l"/>
                          <a:tab pos="236538" algn="l"/>
                        </a:tabLst>
                      </a:pPr>
                      <a:r>
                        <a:rPr lang="mn-MN" sz="1800" dirty="0">
                          <a:solidFill>
                            <a:schemeClr val="tx1"/>
                          </a:solidFill>
                          <a:effectLst/>
                          <a:latin typeface="Times New Roman" pitchFamily="18" charset="0"/>
                          <a:cs typeface="Times New Roman" pitchFamily="18" charset="0"/>
                        </a:rPr>
                        <a:t>БАХ, бүлгийн </a:t>
                      </a:r>
                      <a:r>
                        <a:rPr lang="mn-MN" sz="1800" dirty="0" smtClean="0">
                          <a:solidFill>
                            <a:schemeClr val="tx1"/>
                          </a:solidFill>
                          <a:effectLst/>
                          <a:latin typeface="Times New Roman" pitchFamily="18" charset="0"/>
                          <a:cs typeface="Times New Roman" pitchFamily="18" charset="0"/>
                        </a:rPr>
                        <a:t>ахлагч,</a:t>
                      </a:r>
                    </a:p>
                    <a:p>
                      <a:pPr marL="0" marR="0" lvl="0" indent="0">
                        <a:lnSpc>
                          <a:spcPct val="100000"/>
                        </a:lnSpc>
                        <a:spcBef>
                          <a:spcPts val="0"/>
                        </a:spcBef>
                        <a:spcAft>
                          <a:spcPts val="0"/>
                        </a:spcAft>
                        <a:buFont typeface="Arial" pitchFamily="34" charset="0"/>
                        <a:buNone/>
                        <a:tabLst>
                          <a:tab pos="158750" algn="l"/>
                          <a:tab pos="173038" algn="l"/>
                          <a:tab pos="236538" algn="l"/>
                        </a:tabLst>
                      </a:pPr>
                      <a:r>
                        <a:rPr lang="mn-MN" sz="1800" dirty="0" smtClean="0">
                          <a:solidFill>
                            <a:schemeClr val="tx1"/>
                          </a:solidFill>
                          <a:effectLst/>
                          <a:latin typeface="Times New Roman" pitchFamily="18" charset="0"/>
                          <a:cs typeface="Times New Roman" pitchFamily="18" charset="0"/>
                        </a:rPr>
                        <a:t>гишүүд</a:t>
                      </a:r>
                      <a:endParaRPr lang="en-US" sz="1800" dirty="0">
                        <a:solidFill>
                          <a:schemeClr val="tx1"/>
                        </a:solidFill>
                        <a:effectLst/>
                        <a:latin typeface="Times New Roman" pitchFamily="18" charset="0"/>
                        <a:cs typeface="Times New Roman" pitchFamily="18" charset="0"/>
                      </a:endParaRPr>
                    </a:p>
                    <a:p>
                      <a:pPr marL="285750" marR="0" lvl="0" indent="-285750">
                        <a:lnSpc>
                          <a:spcPct val="100000"/>
                        </a:lnSpc>
                        <a:spcBef>
                          <a:spcPts val="0"/>
                        </a:spcBef>
                        <a:spcAft>
                          <a:spcPts val="0"/>
                        </a:spcAft>
                        <a:buFont typeface="Arial" pitchFamily="34" charset="0"/>
                        <a:buChar char="•"/>
                        <a:tabLst>
                          <a:tab pos="158750" algn="l"/>
                          <a:tab pos="173038" algn="l"/>
                          <a:tab pos="236538" algn="l"/>
                        </a:tabLst>
                      </a:pPr>
                      <a:r>
                        <a:rPr lang="mn-MN" sz="1800" dirty="0">
                          <a:solidFill>
                            <a:schemeClr val="tx1"/>
                          </a:solidFill>
                          <a:effectLst/>
                          <a:latin typeface="Times New Roman" pitchFamily="18" charset="0"/>
                          <a:cs typeface="Times New Roman" pitchFamily="18" charset="0"/>
                        </a:rPr>
                        <a:t>Гэрээнд </a:t>
                      </a:r>
                      <a:endParaRPr lang="mn-MN" sz="1800" dirty="0" smtClean="0">
                        <a:solidFill>
                          <a:schemeClr val="tx1"/>
                        </a:solidFill>
                        <a:effectLst/>
                        <a:latin typeface="Times New Roman" pitchFamily="18" charset="0"/>
                        <a:cs typeface="Times New Roman" pitchFamily="18" charset="0"/>
                      </a:endParaRPr>
                    </a:p>
                    <a:p>
                      <a:pPr marL="0" marR="0" lvl="0" indent="0">
                        <a:lnSpc>
                          <a:spcPct val="100000"/>
                        </a:lnSpc>
                        <a:spcBef>
                          <a:spcPts val="0"/>
                        </a:spcBef>
                        <a:spcAft>
                          <a:spcPts val="0"/>
                        </a:spcAft>
                        <a:buFont typeface="Arial" pitchFamily="34" charset="0"/>
                        <a:buNone/>
                        <a:tabLst>
                          <a:tab pos="158750" algn="l"/>
                          <a:tab pos="173038" algn="l"/>
                          <a:tab pos="236538" algn="l"/>
                        </a:tabLst>
                      </a:pPr>
                      <a:r>
                        <a:rPr lang="mn-MN" sz="1800" dirty="0" smtClean="0">
                          <a:solidFill>
                            <a:schemeClr val="tx1"/>
                          </a:solidFill>
                          <a:effectLst/>
                          <a:latin typeface="Times New Roman" pitchFamily="18" charset="0"/>
                          <a:cs typeface="Times New Roman" pitchFamily="18" charset="0"/>
                        </a:rPr>
                        <a:t>нэгдсэн бусад </a:t>
                      </a:r>
                    </a:p>
                    <a:p>
                      <a:pPr marL="0" marR="0" lvl="0" indent="0">
                        <a:lnSpc>
                          <a:spcPct val="100000"/>
                        </a:lnSpc>
                        <a:spcBef>
                          <a:spcPts val="0"/>
                        </a:spcBef>
                        <a:spcAft>
                          <a:spcPts val="0"/>
                        </a:spcAft>
                        <a:buFont typeface="Arial" pitchFamily="34" charset="0"/>
                        <a:buNone/>
                        <a:tabLst>
                          <a:tab pos="158750" algn="l"/>
                          <a:tab pos="173038" algn="l"/>
                          <a:tab pos="236538" algn="l"/>
                        </a:tabLst>
                      </a:pPr>
                      <a:r>
                        <a:rPr lang="mn-MN" sz="1800" dirty="0" smtClean="0">
                          <a:solidFill>
                            <a:schemeClr val="tx1"/>
                          </a:solidFill>
                          <a:effectLst/>
                          <a:latin typeface="Times New Roman" pitchFamily="18" charset="0"/>
                          <a:cs typeface="Times New Roman" pitchFamily="18" charset="0"/>
                        </a:rPr>
                        <a:t>малчид</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8434" name="Picture 54" descr="Description: &amp;KHcy;&amp;ocy;&amp;lcy;&amp;bcy;&amp;ocy;&amp;ocy;&amp;tcy;&amp;ocy;&amp;jcy; &amp;Zcy;&amp;ucy;&amp;rcy;&amp;acy;&amp;gcy;"/>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524307" y="5410200"/>
            <a:ext cx="1389321" cy="11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493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30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ppt_x</p:attrName>
                                        </p:attrNameLst>
                                      </p:cBhvr>
                                      <p:tavLst>
                                        <p:tav tm="0">
                                          <p:val>
                                            <p:strVal val="#ppt_x"/>
                                          </p:val>
                                        </p:tav>
                                        <p:tav tm="100000">
                                          <p:val>
                                            <p:strVal val="#ppt_x"/>
                                          </p:val>
                                        </p:tav>
                                      </p:tavLst>
                                    </p:anim>
                                    <p:anim calcmode="lin" valueType="num">
                                      <p:cBhvr>
                                        <p:cTn id="2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1000"/>
                                  </p:stCondLst>
                                  <p:childTnLst>
                                    <p:set>
                                      <p:cBhvr>
                                        <p:cTn id="30" dur="1" fill="hold">
                                          <p:stCondLst>
                                            <p:cond delay="0"/>
                                          </p:stCondLst>
                                        </p:cTn>
                                        <p:tgtEl>
                                          <p:spTgt spid="18433"/>
                                        </p:tgtEl>
                                        <p:attrNameLst>
                                          <p:attrName>style.visibility</p:attrName>
                                        </p:attrNameLst>
                                      </p:cBhvr>
                                      <p:to>
                                        <p:strVal val="visible"/>
                                      </p:to>
                                    </p:set>
                                    <p:animEffect transition="in" filter="barn(inVertical)">
                                      <p:cBhvr>
                                        <p:cTn id="31" dur="1000"/>
                                        <p:tgtEl>
                                          <p:spTgt spid="1843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50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25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3000"/>
                                        <p:tgtEl>
                                          <p:spTgt spid="8"/>
                                        </p:tgtEl>
                                      </p:cBhvr>
                                    </p:animEffect>
                                    <p:anim calcmode="lin" valueType="num">
                                      <p:cBhvr>
                                        <p:cTn id="44" dur="3000" fill="hold"/>
                                        <p:tgtEl>
                                          <p:spTgt spid="8"/>
                                        </p:tgtEl>
                                        <p:attrNameLst>
                                          <p:attrName>ppt_x</p:attrName>
                                        </p:attrNameLst>
                                      </p:cBhvr>
                                      <p:tavLst>
                                        <p:tav tm="0">
                                          <p:val>
                                            <p:strVal val="#ppt_x"/>
                                          </p:val>
                                        </p:tav>
                                        <p:tav tm="100000">
                                          <p:val>
                                            <p:strVal val="#ppt_x"/>
                                          </p:val>
                                        </p:tav>
                                      </p:tavLst>
                                    </p:anim>
                                    <p:anim calcmode="lin" valueType="num">
                                      <p:cBhvr>
                                        <p:cTn id="45" dur="3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1000"/>
                                  </p:stCondLst>
                                  <p:childTnLst>
                                    <p:set>
                                      <p:cBhvr>
                                        <p:cTn id="49" dur="1" fill="hold">
                                          <p:stCondLst>
                                            <p:cond delay="0"/>
                                          </p:stCondLst>
                                        </p:cTn>
                                        <p:tgtEl>
                                          <p:spTgt spid="18434"/>
                                        </p:tgtEl>
                                        <p:attrNameLst>
                                          <p:attrName>style.visibility</p:attrName>
                                        </p:attrNameLst>
                                      </p:cBhvr>
                                      <p:to>
                                        <p:strVal val="visible"/>
                                      </p:to>
                                    </p:set>
                                    <p:animEffect transition="in" filter="barn(inVertical)">
                                      <p:cBhvr>
                                        <p:cTn id="50"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963488"/>
          </a:xfrm>
        </p:spPr>
        <p:txBody>
          <a:bodyPr>
            <a:normAutofit fontScale="90000"/>
          </a:bodyPr>
          <a:lstStyle/>
          <a:p>
            <a:pPr algn="l"/>
            <a:r>
              <a:rPr lang="mn-MN" sz="2700" b="1" dirty="0" smtClean="0">
                <a:latin typeface="Times New Roman" pitchFamily="18" charset="0"/>
                <a:cs typeface="Times New Roman" pitchFamily="18" charset="0"/>
              </a:rPr>
              <a:t/>
            </a:r>
            <a:br>
              <a:rPr lang="mn-MN" sz="2700" b="1" dirty="0" smtClean="0">
                <a:latin typeface="Times New Roman" pitchFamily="18" charset="0"/>
                <a:cs typeface="Times New Roman" pitchFamily="18" charset="0"/>
              </a:rPr>
            </a:br>
            <a:r>
              <a:rPr lang="mn-MN" sz="2700" b="1" dirty="0">
                <a:latin typeface="Times New Roman" pitchFamily="18" charset="0"/>
                <a:cs typeface="Times New Roman" pitchFamily="18" charset="0"/>
              </a:rPr>
              <a:t/>
            </a:r>
            <a:br>
              <a:rPr lang="mn-MN" sz="2700" b="1" dirty="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mn-MN" sz="2700" b="1" dirty="0" smtClean="0">
                <a:solidFill>
                  <a:srgbClr val="0070C0"/>
                </a:solidFill>
                <a:latin typeface="Times New Roman" pitchFamily="18" charset="0"/>
                <a:cs typeface="Times New Roman" pitchFamily="18" charset="0"/>
              </a:rPr>
              <a:t>Бэлчээр </a:t>
            </a:r>
            <a:r>
              <a:rPr lang="mn-MN" sz="2700" b="1" dirty="0">
                <a:solidFill>
                  <a:srgbClr val="0070C0"/>
                </a:solidFill>
                <a:latin typeface="Times New Roman" pitchFamily="18" charset="0"/>
                <a:cs typeface="Times New Roman" pitchFamily="18" charset="0"/>
              </a:rPr>
              <a:t>ашиглалтын </a:t>
            </a:r>
            <a:r>
              <a:rPr lang="mn-MN" sz="2700" b="1" dirty="0" smtClean="0">
                <a:solidFill>
                  <a:srgbClr val="0070C0"/>
                </a:solidFill>
                <a:latin typeface="Times New Roman" pitchFamily="18" charset="0"/>
                <a:cs typeface="Times New Roman" pitchFamily="18" charset="0"/>
              </a:rPr>
              <a:t>гэрээг хэрэгжүүлснээр бэлчээрийн </a:t>
            </a:r>
            <a:r>
              <a:rPr lang="mn-MN" sz="2700" b="1" dirty="0">
                <a:solidFill>
                  <a:srgbClr val="0070C0"/>
                </a:solidFill>
                <a:latin typeface="Times New Roman" pitchFamily="18" charset="0"/>
                <a:cs typeface="Times New Roman" pitchFamily="18" charset="0"/>
              </a:rPr>
              <a:t>төлөв байдал </a:t>
            </a:r>
            <a:r>
              <a:rPr lang="mn-MN" sz="2700" b="1" dirty="0" smtClean="0">
                <a:solidFill>
                  <a:srgbClr val="0070C0"/>
                </a:solidFill>
                <a:latin typeface="Times New Roman" pitchFamily="18" charset="0"/>
                <a:cs typeface="Times New Roman" pitchFamily="18" charset="0"/>
              </a:rPr>
              <a:t>сайжирч, МАА-н эрсдэл бууран малчдын </a:t>
            </a:r>
            <a:r>
              <a:rPr lang="mn-MN" sz="2700" b="1" dirty="0">
                <a:solidFill>
                  <a:srgbClr val="0070C0"/>
                </a:solidFill>
                <a:latin typeface="Times New Roman" pitchFamily="18" charset="0"/>
                <a:cs typeface="Times New Roman" pitchFamily="18" charset="0"/>
              </a:rPr>
              <a:t>орлого тогтвортой өсөх замд орно.</a:t>
            </a:r>
            <a:r>
              <a:rPr lang="en-US" sz="2700" b="1" dirty="0">
                <a:solidFill>
                  <a:srgbClr val="0070C0"/>
                </a:solidFill>
                <a:latin typeface="Times New Roman" pitchFamily="18" charset="0"/>
                <a:cs typeface="Times New Roman" pitchFamily="18" charset="0"/>
              </a:rPr>
              <a:t> </a:t>
            </a: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a:latin typeface="Times New Roman" pitchFamily="18" charset="0"/>
                <a:cs typeface="Times New Roman" pitchFamily="18" charset="0"/>
              </a:rPr>
              <a:t/>
            </a:r>
            <a:br>
              <a:rPr lang="en-US" sz="2700" b="1" dirty="0">
                <a:latin typeface="Times New Roman" pitchFamily="18" charset="0"/>
                <a:cs typeface="Times New Roman" pitchFamily="18" charset="0"/>
              </a:rPr>
            </a:br>
            <a:r>
              <a:rPr lang="mn-MN" sz="2700" b="1" dirty="0" smtClean="0">
                <a:latin typeface="Times New Roman" pitchFamily="18" charset="0"/>
                <a:cs typeface="Times New Roman" pitchFamily="18" charset="0"/>
              </a:rPr>
              <a:t/>
            </a:r>
            <a:br>
              <a:rPr lang="mn-MN" sz="2700" b="1" dirty="0" smtClean="0">
                <a:latin typeface="Times New Roman" pitchFamily="18" charset="0"/>
                <a:cs typeface="Times New Roman" pitchFamily="18" charset="0"/>
              </a:rPr>
            </a:br>
            <a:endParaRPr lang="en-US" sz="2700" b="1" dirty="0">
              <a:latin typeface="Times New Roman" pitchFamily="18" charset="0"/>
              <a:cs typeface="Times New Roman" pitchFamily="18" charset="0"/>
            </a:endParaRPr>
          </a:p>
        </p:txBody>
      </p:sp>
      <p:sp>
        <p:nvSpPr>
          <p:cNvPr id="3" name="Content Placeholder 2"/>
          <p:cNvSpPr>
            <a:spLocks noGrp="1"/>
          </p:cNvSpPr>
          <p:nvPr>
            <p:ph idx="1"/>
          </p:nvPr>
        </p:nvSpPr>
        <p:spPr>
          <a:xfrm>
            <a:off x="395536" y="2132856"/>
            <a:ext cx="8229600" cy="4536504"/>
          </a:xfrm>
        </p:spPr>
        <p:txBody>
          <a:bodyPr>
            <a:normAutofit fontScale="62500" lnSpcReduction="20000"/>
          </a:bodyPr>
          <a:lstStyle/>
          <a:p>
            <a:pPr marL="0" indent="0">
              <a:buNone/>
            </a:pPr>
            <a:r>
              <a:rPr lang="mn-MN" b="1" dirty="0" smtClean="0">
                <a:latin typeface="Times New Roman" pitchFamily="18" charset="0"/>
                <a:cs typeface="Times New Roman" pitchFamily="18" charset="0"/>
              </a:rPr>
              <a:t>	МАЛЧДЫН БҮЛГИЙН ГАРААНЫ НӨХЦӨЛ</a:t>
            </a:r>
            <a:endParaRPr lang="mn-MN" dirty="0" smtClean="0">
              <a:latin typeface="Times New Roman" pitchFamily="18" charset="0"/>
              <a:cs typeface="Times New Roman" pitchFamily="18" charset="0"/>
            </a:endParaRPr>
          </a:p>
          <a:p>
            <a:r>
              <a:rPr lang="mn-MN" dirty="0" smtClean="0">
                <a:latin typeface="Times New Roman" pitchFamily="18" charset="0"/>
                <a:cs typeface="Times New Roman" pitchFamily="18" charset="0"/>
              </a:rPr>
              <a:t>Өрхийн тоо                                                                                5</a:t>
            </a:r>
          </a:p>
          <a:p>
            <a:r>
              <a:rPr lang="mn-MN" dirty="0" smtClean="0">
                <a:latin typeface="Times New Roman" pitchFamily="18" charset="0"/>
                <a:cs typeface="Times New Roman" pitchFamily="18" charset="0"/>
              </a:rPr>
              <a:t>Малын тоо, хонинд шилжүүлснээр                                  3067</a:t>
            </a:r>
          </a:p>
          <a:p>
            <a:pPr marL="3673475" indent="457200"/>
            <a:r>
              <a:rPr lang="mn-MN" dirty="0" smtClean="0">
                <a:latin typeface="Times New Roman" pitchFamily="18" charset="0"/>
                <a:cs typeface="Times New Roman" pitchFamily="18" charset="0"/>
              </a:rPr>
              <a:t>Адуу                                108</a:t>
            </a:r>
          </a:p>
          <a:p>
            <a:pPr marL="3673475" indent="457200"/>
            <a:r>
              <a:rPr lang="mn-MN" dirty="0" smtClean="0">
                <a:latin typeface="Times New Roman" pitchFamily="18" charset="0"/>
                <a:cs typeface="Times New Roman" pitchFamily="18" charset="0"/>
              </a:rPr>
              <a:t>Үхэр                                 123</a:t>
            </a:r>
          </a:p>
          <a:p>
            <a:pPr marL="3673475" indent="457200"/>
            <a:r>
              <a:rPr lang="mn-MN" dirty="0" smtClean="0">
                <a:latin typeface="Times New Roman" pitchFamily="18" charset="0"/>
                <a:cs typeface="Times New Roman" pitchFamily="18" charset="0"/>
              </a:rPr>
              <a:t>Тэмээ                                 13</a:t>
            </a:r>
          </a:p>
          <a:p>
            <a:pPr marL="3673475" indent="457200"/>
            <a:r>
              <a:rPr lang="mn-MN" dirty="0" smtClean="0">
                <a:latin typeface="Times New Roman" pitchFamily="18" charset="0"/>
                <a:cs typeface="Times New Roman" pitchFamily="18" charset="0"/>
              </a:rPr>
              <a:t>Хонь                                835</a:t>
            </a:r>
          </a:p>
          <a:p>
            <a:pPr marL="3673475" indent="457200"/>
            <a:r>
              <a:rPr lang="mn-MN" dirty="0" smtClean="0">
                <a:latin typeface="Times New Roman" pitchFamily="18" charset="0"/>
                <a:cs typeface="Times New Roman" pitchFamily="18" charset="0"/>
              </a:rPr>
              <a:t>Ямаа                                792</a:t>
            </a:r>
          </a:p>
          <a:p>
            <a:r>
              <a:rPr lang="mn-MN" dirty="0" smtClean="0">
                <a:latin typeface="Times New Roman" pitchFamily="18" charset="0"/>
                <a:cs typeface="Times New Roman" pitchFamily="18" charset="0"/>
              </a:rPr>
              <a:t>Бэлчээрийн талбай, га                                                        3900</a:t>
            </a:r>
          </a:p>
          <a:p>
            <a:r>
              <a:rPr lang="mn-MN" dirty="0" smtClean="0">
                <a:latin typeface="Times New Roman" pitchFamily="18" charset="0"/>
                <a:cs typeface="Times New Roman" pitchFamily="18" charset="0"/>
              </a:rPr>
              <a:t>Бэлчээрийн га-ийн жилийн дундаж ургац, цн                     2.8</a:t>
            </a:r>
          </a:p>
          <a:p>
            <a:r>
              <a:rPr lang="mn-MN" dirty="0" smtClean="0">
                <a:latin typeface="Times New Roman" pitchFamily="18" charset="0"/>
                <a:cs typeface="Times New Roman" pitchFamily="18" charset="0"/>
              </a:rPr>
              <a:t>Бэлчээрийн даац, хонинд шилжүүлснээр                         1950</a:t>
            </a:r>
          </a:p>
          <a:p>
            <a:r>
              <a:rPr lang="mn-MN" dirty="0" smtClean="0">
                <a:latin typeface="Times New Roman" pitchFamily="18" charset="0"/>
                <a:cs typeface="Times New Roman" pitchFamily="18" charset="0"/>
              </a:rPr>
              <a:t>Бэлчээрийн даацын хэтрэлт, %                                           160.8 </a:t>
            </a:r>
          </a:p>
          <a:p>
            <a:r>
              <a:rPr lang="mn-MN" dirty="0" smtClean="0">
                <a:latin typeface="Times New Roman" pitchFamily="18" charset="0"/>
                <a:cs typeface="Times New Roman" pitchFamily="18" charset="0"/>
              </a:rPr>
              <a:t>Бүлгийн жилийн орлого, сая төгрөг                                     78.0</a:t>
            </a:r>
          </a:p>
          <a:p>
            <a:r>
              <a:rPr lang="mn-MN" dirty="0" smtClean="0">
                <a:latin typeface="Times New Roman" pitchFamily="18" charset="0"/>
                <a:cs typeface="Times New Roman" pitchFamily="18" charset="0"/>
              </a:rPr>
              <a:t>Нэг өрхийн дундаж орлого, сая төгрөг                                15.6          </a:t>
            </a:r>
          </a:p>
          <a:p>
            <a:endParaRPr lang="en-US" dirty="0">
              <a:latin typeface="Times New Roman" pitchFamily="18" charset="0"/>
              <a:cs typeface="Times New Roman" pitchFamily="18" charset="0"/>
            </a:endParaRPr>
          </a:p>
        </p:txBody>
      </p:sp>
      <p:sp>
        <p:nvSpPr>
          <p:cNvPr id="5" name="TextBox 4"/>
          <p:cNvSpPr txBox="1"/>
          <p:nvPr/>
        </p:nvSpPr>
        <p:spPr>
          <a:xfrm>
            <a:off x="395536" y="1412776"/>
            <a:ext cx="7848872" cy="461665"/>
          </a:xfrm>
          <a:prstGeom prst="rect">
            <a:avLst/>
          </a:prstGeom>
          <a:noFill/>
        </p:spPr>
        <p:txBody>
          <a:bodyPr wrap="square" rtlCol="0">
            <a:spAutoFit/>
          </a:bodyPr>
          <a:lstStyle/>
          <a:p>
            <a:r>
              <a:rPr lang="mn-MN" sz="2400" b="1" dirty="0">
                <a:solidFill>
                  <a:srgbClr val="FF0000"/>
                </a:solidFill>
                <a:latin typeface="Times New Roman" pitchFamily="18" charset="0"/>
                <a:cs typeface="Times New Roman" pitchFamily="18" charset="0"/>
              </a:rPr>
              <a:t>Үүнийг малчдын </a:t>
            </a:r>
            <a:r>
              <a:rPr lang="mn-MN" sz="2400" b="1" dirty="0" smtClean="0">
                <a:solidFill>
                  <a:srgbClr val="FF0000"/>
                </a:solidFill>
                <a:latin typeface="Times New Roman" pitchFamily="18" charset="0"/>
                <a:cs typeface="Times New Roman" pitchFamily="18" charset="0"/>
              </a:rPr>
              <a:t>бүлгийн </a:t>
            </a:r>
            <a:r>
              <a:rPr lang="mn-MN" sz="2400" b="1" dirty="0">
                <a:solidFill>
                  <a:srgbClr val="FF0000"/>
                </a:solidFill>
                <a:latin typeface="Times New Roman" pitchFamily="18" charset="0"/>
                <a:cs typeface="Times New Roman" pitchFamily="18" charset="0"/>
              </a:rPr>
              <a:t>жишээн дээр тайлбарлая</a:t>
            </a:r>
            <a:r>
              <a:rPr lang="en-US" sz="2400" b="1" dirty="0" smtClean="0">
                <a:solidFill>
                  <a:srgbClr val="FF0000"/>
                </a:solidFill>
                <a:latin typeface="Times New Roman" pitchFamily="18" charset="0"/>
                <a:cs typeface="Times New Roman" pitchFamily="18" charset="0"/>
              </a:rPr>
              <a:t>:</a:t>
            </a:r>
            <a:endParaRPr lang="en-US" sz="2400" dirty="0"/>
          </a:p>
        </p:txBody>
      </p:sp>
    </p:spTree>
    <p:extLst>
      <p:ext uri="{BB962C8B-B14F-4D97-AF65-F5344CB8AC3E}">
        <p14:creationId xmlns:p14="http://schemas.microsoft.com/office/powerpoint/2010/main" val="739889765"/>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par>
                          <p:cTn id="8" fill="hold">
                            <p:stCondLst>
                              <p:cond delay="3000"/>
                            </p:stCondLst>
                            <p:childTnLst>
                              <p:par>
                                <p:cTn id="9" presetID="1"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2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2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20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20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20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20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2000"/>
                                        <p:tgtEl>
                                          <p:spTgt spid="3">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a:bodyPr>
          <a:lstStyle/>
          <a:p>
            <a:r>
              <a:rPr lang="mn-MN" sz="3600" b="1" dirty="0" smtClean="0">
                <a:solidFill>
                  <a:srgbClr val="0070C0"/>
                </a:solidFill>
                <a:latin typeface="Times New Roman" pitchFamily="18" charset="0"/>
                <a:cs typeface="Times New Roman" pitchFamily="18" charset="0"/>
              </a:rPr>
              <a:t>Мал аж ахуйн хөгжлийн хоёр зам</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5040560"/>
          </a:xfrm>
        </p:spPr>
        <p:txBody>
          <a:bodyPr/>
          <a:lstStyle/>
          <a:p>
            <a:pPr marL="514350" indent="-514350">
              <a:buNone/>
            </a:pPr>
            <a:r>
              <a:rPr lang="mn-MN" b="1" dirty="0" smtClean="0">
                <a:latin typeface="Times New Roman" pitchFamily="18" charset="0"/>
                <a:cs typeface="Times New Roman" pitchFamily="18" charset="0"/>
              </a:rPr>
              <a:t>Бэлчээрээ нийтээр гэрээгүй ашиглах</a:t>
            </a:r>
            <a:r>
              <a:rPr lang="mn-MN" b="1" dirty="0" smtClean="0">
                <a:solidFill>
                  <a:srgbClr val="FF0000"/>
                </a:solidFill>
                <a:latin typeface="Times New Roman" pitchFamily="18" charset="0"/>
                <a:cs typeface="Times New Roman" pitchFamily="18" charset="0"/>
              </a:rPr>
              <a:t> </a:t>
            </a:r>
            <a:r>
              <a:rPr lang="mn-MN" b="1" dirty="0" smtClean="0">
                <a:latin typeface="Times New Roman" pitchFamily="18" charset="0"/>
                <a:cs typeface="Times New Roman" pitchFamily="18" charset="0"/>
              </a:rPr>
              <a:t>зам</a:t>
            </a:r>
            <a:r>
              <a:rPr lang="mn-MN" dirty="0" smtClean="0"/>
              <a:t>: </a:t>
            </a:r>
          </a:p>
          <a:p>
            <a:pPr marL="514350" indent="-514350">
              <a:buNone/>
            </a:pPr>
            <a:endParaRPr lang="mn-MN" dirty="0"/>
          </a:p>
          <a:p>
            <a:pPr marL="514350" indent="-514350">
              <a:buNone/>
            </a:pPr>
            <a:endParaRPr lang="mn-MN" dirty="0" smtClean="0"/>
          </a:p>
          <a:p>
            <a:pPr marL="514350" indent="-514350">
              <a:buNone/>
            </a:pPr>
            <a:endParaRPr lang="mn-MN" dirty="0"/>
          </a:p>
          <a:p>
            <a:pPr marL="514350" indent="-514350">
              <a:buNone/>
            </a:pPr>
            <a:r>
              <a:rPr lang="mn-MN" b="1" dirty="0" smtClean="0">
                <a:latin typeface="Times New Roman" pitchFamily="18" charset="0"/>
                <a:cs typeface="Times New Roman" pitchFamily="18" charset="0"/>
              </a:rPr>
              <a:t>Бэлчээрээ гэрээгээр ашиглах</a:t>
            </a:r>
            <a:r>
              <a:rPr lang="mn-MN" b="1" dirty="0" smtClean="0">
                <a:solidFill>
                  <a:srgbClr val="FF0000"/>
                </a:solidFill>
                <a:latin typeface="Times New Roman" pitchFamily="18" charset="0"/>
                <a:cs typeface="Times New Roman" pitchFamily="18" charset="0"/>
              </a:rPr>
              <a:t> </a:t>
            </a:r>
            <a:r>
              <a:rPr lang="mn-MN" b="1" dirty="0" smtClean="0">
                <a:latin typeface="Times New Roman" pitchFamily="18" charset="0"/>
                <a:cs typeface="Times New Roman" pitchFamily="18" charset="0"/>
              </a:rPr>
              <a:t>зам</a:t>
            </a:r>
            <a:r>
              <a:rPr lang="mn-MN" dirty="0" smtClean="0"/>
              <a:t>:</a:t>
            </a:r>
          </a:p>
          <a:p>
            <a:pPr marL="514350" indent="-514350">
              <a:buNone/>
            </a:pPr>
            <a:r>
              <a:rPr lang="mn-MN" dirty="0" smtClean="0"/>
              <a:t> </a:t>
            </a:r>
            <a:endParaRPr lang="en-US" dirty="0" smtClean="0"/>
          </a:p>
          <a:p>
            <a:pPr marL="514350" indent="-514350">
              <a:buNone/>
            </a:pPr>
            <a:endParaRPr lang="en-US" dirty="0"/>
          </a:p>
        </p:txBody>
      </p:sp>
      <p:graphicFrame>
        <p:nvGraphicFramePr>
          <p:cNvPr id="6" name="Diagram 5"/>
          <p:cNvGraphicFramePr/>
          <p:nvPr>
            <p:extLst>
              <p:ext uri="{D42A27DB-BD31-4B8C-83A1-F6EECF244321}">
                <p14:modId xmlns:p14="http://schemas.microsoft.com/office/powerpoint/2010/main" val="1296331519"/>
              </p:ext>
            </p:extLst>
          </p:nvPr>
        </p:nvGraphicFramePr>
        <p:xfrm>
          <a:off x="457200" y="1905000"/>
          <a:ext cx="79248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942515737"/>
              </p:ext>
            </p:extLst>
          </p:nvPr>
        </p:nvGraphicFramePr>
        <p:xfrm>
          <a:off x="533400" y="4572000"/>
          <a:ext cx="8153400" cy="198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94092697"/>
      </p:ext>
    </p:extLst>
  </p:cSld>
  <p:clrMapOvr>
    <a:masterClrMapping/>
  </p:clrMapOvr>
  <p:transition advTm="3000">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mn-MN" b="1" dirty="0" smtClean="0">
                <a:solidFill>
                  <a:srgbClr val="0070C0"/>
                </a:solidFill>
                <a:latin typeface="Times New Roman" pitchFamily="18" charset="0"/>
                <a:cs typeface="Times New Roman" pitchFamily="18" charset="0"/>
              </a:rPr>
              <a:t>5 жилийн дараа ...</a:t>
            </a:r>
            <a:endParaRPr lang="en-US" dirty="0">
              <a:solidFill>
                <a:srgbClr val="0070C0"/>
              </a:solidFill>
            </a:endParaRPr>
          </a:p>
        </p:txBody>
      </p:sp>
      <p:graphicFrame>
        <p:nvGraphicFramePr>
          <p:cNvPr id="4" name="Table 3"/>
          <p:cNvGraphicFramePr>
            <a:graphicFrameLocks noGrp="1"/>
          </p:cNvGraphicFramePr>
          <p:nvPr/>
        </p:nvGraphicFramePr>
        <p:xfrm>
          <a:off x="467544" y="1196752"/>
          <a:ext cx="8280920" cy="1316838"/>
        </p:xfrm>
        <a:graphic>
          <a:graphicData uri="http://schemas.openxmlformats.org/drawingml/2006/table">
            <a:tbl>
              <a:tblPr/>
              <a:tblGrid>
                <a:gridCol w="2232248"/>
                <a:gridCol w="1224136"/>
                <a:gridCol w="2412268"/>
                <a:gridCol w="2412268"/>
              </a:tblGrid>
              <a:tr h="993115">
                <a:tc>
                  <a:txBody>
                    <a:bodyPr/>
                    <a:lstStyle/>
                    <a:p>
                      <a:pPr>
                        <a:lnSpc>
                          <a:spcPct val="115000"/>
                        </a:lnSpc>
                      </a:pPr>
                      <a:endParaRPr lang="en-US" sz="1800" dirty="0">
                        <a:latin typeface="Calibri"/>
                        <a:ea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800" b="1" dirty="0">
                          <a:latin typeface="Times New Roman" pitchFamily="18" charset="0"/>
                          <a:ea typeface="Calibri"/>
                          <a:cs typeface="Times New Roman" pitchFamily="18" charset="0"/>
                        </a:rPr>
                        <a:t>Суурь нөхцөл </a:t>
                      </a:r>
                      <a:endParaRPr lang="en-US" sz="1800" b="1" dirty="0">
                        <a:latin typeface="Times New Roman" pitchFamily="18" charset="0"/>
                        <a:ea typeface="Calibri"/>
                        <a:cs typeface="Times New Roman" pitchFamily="18" charset="0"/>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800" b="1" dirty="0">
                          <a:latin typeface="Times New Roman" pitchFamily="18" charset="0"/>
                          <a:ea typeface="Calibri"/>
                          <a:cs typeface="Times New Roman" pitchFamily="18" charset="0"/>
                        </a:rPr>
                        <a:t>Бэлчээрээ нийтээр гэрээгүй ашиглах замыг сонговол </a:t>
                      </a:r>
                      <a:endParaRPr lang="en-US" sz="1800" dirty="0">
                        <a:latin typeface="Times New Roman" pitchFamily="18" charset="0"/>
                        <a:ea typeface="Calibri"/>
                        <a:cs typeface="Times New Roman" pitchFamily="18" charset="0"/>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800" b="1" dirty="0">
                          <a:latin typeface="Times New Roman" pitchFamily="18" charset="0"/>
                          <a:ea typeface="Calibri"/>
                          <a:cs typeface="Times New Roman" pitchFamily="18" charset="0"/>
                        </a:rPr>
                        <a:t>Бэлчээрээ гэрээгээр ашиглах замыг сонговол </a:t>
                      </a:r>
                      <a:endParaRPr lang="en-US" sz="1800" dirty="0">
                        <a:latin typeface="Times New Roman" pitchFamily="18" charset="0"/>
                        <a:ea typeface="Calibri"/>
                        <a:cs typeface="Times New Roman" pitchFamily="18" charset="0"/>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21">
                <a:tc>
                  <a:txBody>
                    <a:bodyPr/>
                    <a:lstStyle/>
                    <a:p>
                      <a:pPr marL="0" marR="0">
                        <a:lnSpc>
                          <a:spcPct val="115000"/>
                        </a:lnSpc>
                        <a:spcBef>
                          <a:spcPts val="0"/>
                        </a:spcBef>
                        <a:spcAft>
                          <a:spcPts val="0"/>
                        </a:spcAft>
                      </a:pPr>
                      <a:r>
                        <a:rPr lang="mn-MN" sz="1800" dirty="0">
                          <a:latin typeface="Times New Roman" pitchFamily="18" charset="0"/>
                          <a:ea typeface="Calibri"/>
                          <a:cs typeface="Times New Roman" pitchFamily="18" charset="0"/>
                        </a:rPr>
                        <a:t>Өрхийн тоо                                                                                </a:t>
                      </a:r>
                      <a:endParaRPr lang="en-US" sz="1800" dirty="0">
                        <a:latin typeface="Times New Roman" pitchFamily="18" charset="0"/>
                        <a:ea typeface="Calibri"/>
                        <a:cs typeface="Times New Roman" pitchFamily="18" charset="0"/>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800" dirty="0">
                          <a:latin typeface="Times New Roman" pitchFamily="18" charset="0"/>
                          <a:ea typeface="Calibri"/>
                          <a:cs typeface="Times New Roman" pitchFamily="18" charset="0"/>
                        </a:rPr>
                        <a:t>5 </a:t>
                      </a:r>
                      <a:endParaRPr lang="en-US" sz="1800" dirty="0">
                        <a:latin typeface="Times New Roman" pitchFamily="18" charset="0"/>
                        <a:ea typeface="Calibri"/>
                        <a:cs typeface="Times New Roman" pitchFamily="18" charset="0"/>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800" dirty="0">
                          <a:latin typeface="Times New Roman" pitchFamily="18" charset="0"/>
                          <a:ea typeface="Calibri"/>
                          <a:cs typeface="Times New Roman" pitchFamily="18" charset="0"/>
                        </a:rPr>
                        <a:t>5 </a:t>
                      </a:r>
                      <a:endParaRPr lang="en-US" sz="1800" dirty="0">
                        <a:latin typeface="Times New Roman" pitchFamily="18" charset="0"/>
                        <a:ea typeface="Calibri"/>
                        <a:cs typeface="Times New Roman" pitchFamily="18" charset="0"/>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800" dirty="0">
                          <a:latin typeface="Times New Roman" pitchFamily="18" charset="0"/>
                          <a:ea typeface="Calibri"/>
                          <a:cs typeface="Times New Roman" pitchFamily="18" charset="0"/>
                        </a:rPr>
                        <a:t>5 </a:t>
                      </a:r>
                      <a:endParaRPr lang="en-US" sz="1800" dirty="0">
                        <a:latin typeface="Times New Roman" pitchFamily="18" charset="0"/>
                        <a:ea typeface="Calibri"/>
                        <a:cs typeface="Times New Roman" pitchFamily="18" charset="0"/>
                      </a:endParaRPr>
                    </a:p>
                  </a:txBody>
                  <a:tcPr marL="68580" marR="6858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 name="Elbow Connector 10"/>
          <p:cNvCxnSpPr/>
          <p:nvPr/>
        </p:nvCxnSpPr>
        <p:spPr>
          <a:xfrm>
            <a:off x="4139952" y="4293096"/>
            <a:ext cx="792088" cy="216024"/>
          </a:xfrm>
          <a:prstGeom prst="bentConnector3">
            <a:avLst>
              <a:gd name="adj1" fmla="val 50000"/>
            </a:avLst>
          </a:prstGeom>
          <a:ln w="57150">
            <a:solidFill>
              <a:schemeClr val="accent3">
                <a:lumMod val="75000"/>
              </a:schemeClr>
            </a:solidFill>
            <a:tailEnd type="arrow"/>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4067944" y="2852936"/>
            <a:ext cx="792088" cy="216024"/>
          </a:xfrm>
          <a:prstGeom prst="bentConnector3">
            <a:avLst>
              <a:gd name="adj1" fmla="val 50000"/>
            </a:avLst>
          </a:prstGeom>
          <a:ln w="57150">
            <a:solidFill>
              <a:schemeClr val="accent3">
                <a:lumMod val="75000"/>
              </a:schemeClr>
            </a:solidFill>
            <a:tailEnd type="arrow"/>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4139952" y="3573016"/>
            <a:ext cx="792088" cy="216024"/>
          </a:xfrm>
          <a:prstGeom prst="bentConnector3">
            <a:avLst>
              <a:gd name="adj1" fmla="val 50000"/>
            </a:avLst>
          </a:prstGeom>
          <a:ln w="57150">
            <a:solidFill>
              <a:schemeClr val="accent3">
                <a:lumMod val="75000"/>
              </a:schemeClr>
            </a:solidFill>
            <a:tailEnd type="arrow"/>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flipV="1">
            <a:off x="6516216" y="2996952"/>
            <a:ext cx="792088" cy="144016"/>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6660232" y="3645024"/>
            <a:ext cx="792088" cy="144016"/>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6588224" y="4365104"/>
            <a:ext cx="792088" cy="144016"/>
          </a:xfrm>
          <a:prstGeom prst="bentConnector3">
            <a:avLst>
              <a:gd name="adj1" fmla="val 40048"/>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flipV="1">
            <a:off x="4067944" y="5157192"/>
            <a:ext cx="936104" cy="144014"/>
          </a:xfrm>
          <a:prstGeom prst="curvedConnector3">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flipV="1">
            <a:off x="4067944" y="5805264"/>
            <a:ext cx="936104" cy="144014"/>
          </a:xfrm>
          <a:prstGeom prst="curvedConnector3">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660232" y="5013176"/>
            <a:ext cx="504056" cy="3600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732240" y="5661248"/>
            <a:ext cx="504056" cy="3600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67544" y="2708920"/>
            <a:ext cx="2232248" cy="729430"/>
          </a:xfrm>
          <a:prstGeom prst="rect">
            <a:avLst/>
          </a:prstGeom>
        </p:spPr>
        <p:txBody>
          <a:bodyPr wrap="square">
            <a:spAutoFit/>
          </a:bodyPr>
          <a:lstStyle/>
          <a:p>
            <a:pPr>
              <a:lnSpc>
                <a:spcPct val="115000"/>
              </a:lnSpc>
            </a:pPr>
            <a:r>
              <a:rPr lang="mn-MN" dirty="0" smtClean="0">
                <a:latin typeface="Times New Roman" pitchFamily="18" charset="0"/>
                <a:ea typeface="Calibri"/>
                <a:cs typeface="Times New Roman" pitchFamily="18" charset="0"/>
              </a:rPr>
              <a:t>Малын тоо, </a:t>
            </a:r>
            <a:endParaRPr lang="en-US" dirty="0" smtClean="0">
              <a:latin typeface="Times New Roman" pitchFamily="18" charset="0"/>
              <a:ea typeface="Calibri"/>
              <a:cs typeface="Times New Roman" pitchFamily="18" charset="0"/>
            </a:endParaRPr>
          </a:p>
          <a:p>
            <a:pPr>
              <a:lnSpc>
                <a:spcPct val="115000"/>
              </a:lnSpc>
            </a:pPr>
            <a:r>
              <a:rPr lang="mn-MN" dirty="0" smtClean="0">
                <a:latin typeface="Times New Roman" pitchFamily="18" charset="0"/>
                <a:ea typeface="Calibri"/>
                <a:cs typeface="Times New Roman" pitchFamily="18" charset="0"/>
              </a:rPr>
              <a:t>бодит толгойгоор </a:t>
            </a:r>
            <a:endParaRPr lang="en-US" dirty="0"/>
          </a:p>
        </p:txBody>
      </p:sp>
      <p:sp>
        <p:nvSpPr>
          <p:cNvPr id="22" name="Rectangle 21"/>
          <p:cNvSpPr/>
          <p:nvPr/>
        </p:nvSpPr>
        <p:spPr>
          <a:xfrm>
            <a:off x="2987824" y="2852936"/>
            <a:ext cx="704039" cy="410882"/>
          </a:xfrm>
          <a:prstGeom prst="rect">
            <a:avLst/>
          </a:prstGeom>
        </p:spPr>
        <p:txBody>
          <a:bodyPr wrap="none">
            <a:spAutoFit/>
          </a:bodyPr>
          <a:lstStyle/>
          <a:p>
            <a:pPr algn="ctr">
              <a:lnSpc>
                <a:spcPct val="115000"/>
              </a:lnSpc>
            </a:pPr>
            <a:r>
              <a:rPr lang="mn-MN" dirty="0" smtClean="0">
                <a:latin typeface="Times New Roman" pitchFamily="18" charset="0"/>
                <a:ea typeface="Calibri"/>
                <a:cs typeface="Times New Roman" pitchFamily="18" charset="0"/>
              </a:rPr>
              <a:t>3067 </a:t>
            </a:r>
            <a:endParaRPr lang="en-US" dirty="0">
              <a:latin typeface="Times New Roman" pitchFamily="18" charset="0"/>
              <a:ea typeface="Calibri"/>
              <a:cs typeface="Times New Roman" pitchFamily="18" charset="0"/>
            </a:endParaRPr>
          </a:p>
        </p:txBody>
      </p:sp>
      <p:sp>
        <p:nvSpPr>
          <p:cNvPr id="23" name="Rectangle 22"/>
          <p:cNvSpPr/>
          <p:nvPr/>
        </p:nvSpPr>
        <p:spPr>
          <a:xfrm>
            <a:off x="5220072" y="2852936"/>
            <a:ext cx="704039"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4308 </a:t>
            </a:r>
            <a:endParaRPr lang="en-US" dirty="0">
              <a:latin typeface="Times New Roman" pitchFamily="18" charset="0"/>
              <a:ea typeface="Calibri"/>
              <a:cs typeface="Times New Roman" pitchFamily="18" charset="0"/>
            </a:endParaRPr>
          </a:p>
        </p:txBody>
      </p:sp>
      <p:sp>
        <p:nvSpPr>
          <p:cNvPr id="24" name="Rectangle 23"/>
          <p:cNvSpPr/>
          <p:nvPr/>
        </p:nvSpPr>
        <p:spPr>
          <a:xfrm>
            <a:off x="7740352" y="2852936"/>
            <a:ext cx="704039"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2135 </a:t>
            </a:r>
            <a:endParaRPr lang="en-US" dirty="0">
              <a:latin typeface="Times New Roman" pitchFamily="18" charset="0"/>
              <a:ea typeface="Calibri"/>
              <a:cs typeface="Times New Roman" pitchFamily="18" charset="0"/>
            </a:endParaRPr>
          </a:p>
        </p:txBody>
      </p:sp>
      <p:sp>
        <p:nvSpPr>
          <p:cNvPr id="25" name="Rectangle 24"/>
          <p:cNvSpPr/>
          <p:nvPr/>
        </p:nvSpPr>
        <p:spPr>
          <a:xfrm>
            <a:off x="467544" y="3429000"/>
            <a:ext cx="2232248" cy="729430"/>
          </a:xfrm>
          <a:prstGeom prst="rect">
            <a:avLst/>
          </a:prstGeom>
        </p:spPr>
        <p:txBody>
          <a:bodyPr wrap="square">
            <a:spAutoFit/>
          </a:bodyPr>
          <a:lstStyle/>
          <a:p>
            <a:pPr>
              <a:lnSpc>
                <a:spcPct val="115000"/>
              </a:lnSpc>
            </a:pPr>
            <a:r>
              <a:rPr lang="mn-MN" dirty="0" smtClean="0">
                <a:latin typeface="Times New Roman" pitchFamily="18" charset="0"/>
                <a:ea typeface="Calibri"/>
                <a:cs typeface="Times New Roman" pitchFamily="18" charset="0"/>
              </a:rPr>
              <a:t>Малын тоо, </a:t>
            </a:r>
            <a:endParaRPr lang="en-US" dirty="0" smtClean="0">
              <a:latin typeface="Times New Roman" pitchFamily="18" charset="0"/>
              <a:ea typeface="Calibri"/>
              <a:cs typeface="Times New Roman" pitchFamily="18" charset="0"/>
            </a:endParaRPr>
          </a:p>
          <a:p>
            <a:pPr>
              <a:lnSpc>
                <a:spcPct val="115000"/>
              </a:lnSpc>
            </a:pPr>
            <a:r>
              <a:rPr lang="mn-MN" dirty="0" smtClean="0">
                <a:latin typeface="Times New Roman" pitchFamily="18" charset="0"/>
                <a:ea typeface="Calibri"/>
                <a:cs typeface="Times New Roman" pitchFamily="18" charset="0"/>
              </a:rPr>
              <a:t>хонин толгойгоор                                                       </a:t>
            </a:r>
            <a:endParaRPr lang="en-US" dirty="0">
              <a:latin typeface="Times New Roman" pitchFamily="18" charset="0"/>
              <a:ea typeface="Calibri"/>
              <a:cs typeface="Times New Roman" pitchFamily="18" charset="0"/>
            </a:endParaRPr>
          </a:p>
        </p:txBody>
      </p:sp>
      <p:sp>
        <p:nvSpPr>
          <p:cNvPr id="26" name="Rectangle 25"/>
          <p:cNvSpPr/>
          <p:nvPr/>
        </p:nvSpPr>
        <p:spPr>
          <a:xfrm>
            <a:off x="3003865" y="3573016"/>
            <a:ext cx="704039" cy="410882"/>
          </a:xfrm>
          <a:prstGeom prst="rect">
            <a:avLst/>
          </a:prstGeom>
        </p:spPr>
        <p:txBody>
          <a:bodyPr wrap="none">
            <a:spAutoFit/>
          </a:bodyPr>
          <a:lstStyle/>
          <a:p>
            <a:pPr algn="ctr">
              <a:lnSpc>
                <a:spcPct val="115000"/>
              </a:lnSpc>
            </a:pPr>
            <a:r>
              <a:rPr lang="mn-MN" dirty="0" smtClean="0">
                <a:latin typeface="Times New Roman" pitchFamily="18" charset="0"/>
                <a:ea typeface="Calibri"/>
                <a:cs typeface="Times New Roman" pitchFamily="18" charset="0"/>
              </a:rPr>
              <a:t>3135 </a:t>
            </a:r>
            <a:endParaRPr lang="en-US" dirty="0">
              <a:latin typeface="Times New Roman" pitchFamily="18" charset="0"/>
              <a:ea typeface="Calibri"/>
              <a:cs typeface="Times New Roman" pitchFamily="18" charset="0"/>
            </a:endParaRPr>
          </a:p>
        </p:txBody>
      </p:sp>
      <p:sp>
        <p:nvSpPr>
          <p:cNvPr id="27" name="Rectangle 26"/>
          <p:cNvSpPr/>
          <p:nvPr/>
        </p:nvSpPr>
        <p:spPr>
          <a:xfrm>
            <a:off x="5292080" y="3501008"/>
            <a:ext cx="704039"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4107 </a:t>
            </a:r>
            <a:endParaRPr lang="en-US" dirty="0">
              <a:latin typeface="Times New Roman" pitchFamily="18" charset="0"/>
              <a:ea typeface="Calibri"/>
              <a:cs typeface="Times New Roman" pitchFamily="18" charset="0"/>
            </a:endParaRPr>
          </a:p>
        </p:txBody>
      </p:sp>
      <p:sp>
        <p:nvSpPr>
          <p:cNvPr id="28" name="Rectangle 27"/>
          <p:cNvSpPr/>
          <p:nvPr/>
        </p:nvSpPr>
        <p:spPr>
          <a:xfrm>
            <a:off x="7740352" y="3501008"/>
            <a:ext cx="704039"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2354 </a:t>
            </a:r>
            <a:endParaRPr lang="en-US" b="1" dirty="0">
              <a:latin typeface="Times New Roman" pitchFamily="18" charset="0"/>
              <a:ea typeface="Calibri"/>
              <a:cs typeface="Times New Roman" pitchFamily="18" charset="0"/>
            </a:endParaRPr>
          </a:p>
        </p:txBody>
      </p:sp>
      <p:sp>
        <p:nvSpPr>
          <p:cNvPr id="29" name="Rectangle 28"/>
          <p:cNvSpPr/>
          <p:nvPr/>
        </p:nvSpPr>
        <p:spPr>
          <a:xfrm>
            <a:off x="3059832" y="4221088"/>
            <a:ext cx="646331" cy="410882"/>
          </a:xfrm>
          <a:prstGeom prst="rect">
            <a:avLst/>
          </a:prstGeom>
        </p:spPr>
        <p:txBody>
          <a:bodyPr wrap="none">
            <a:spAutoFit/>
          </a:bodyPr>
          <a:lstStyle/>
          <a:p>
            <a:pPr algn="ctr">
              <a:lnSpc>
                <a:spcPct val="115000"/>
              </a:lnSpc>
            </a:pPr>
            <a:r>
              <a:rPr lang="mn-MN" dirty="0" smtClean="0">
                <a:latin typeface="Times New Roman" pitchFamily="18" charset="0"/>
                <a:ea typeface="Calibri"/>
                <a:cs typeface="Times New Roman" pitchFamily="18" charset="0"/>
              </a:rPr>
              <a:t>60.8 </a:t>
            </a:r>
            <a:endParaRPr lang="en-US" dirty="0">
              <a:latin typeface="Times New Roman" pitchFamily="18" charset="0"/>
              <a:ea typeface="Calibri"/>
              <a:cs typeface="Times New Roman" pitchFamily="18" charset="0"/>
            </a:endParaRPr>
          </a:p>
        </p:txBody>
      </p:sp>
      <p:sp>
        <p:nvSpPr>
          <p:cNvPr id="30" name="Rectangle 29"/>
          <p:cNvSpPr/>
          <p:nvPr/>
        </p:nvSpPr>
        <p:spPr>
          <a:xfrm>
            <a:off x="467544" y="4149080"/>
            <a:ext cx="2304256" cy="729430"/>
          </a:xfrm>
          <a:prstGeom prst="rect">
            <a:avLst/>
          </a:prstGeom>
        </p:spPr>
        <p:txBody>
          <a:bodyPr wrap="square">
            <a:spAutoFit/>
          </a:bodyPr>
          <a:lstStyle/>
          <a:p>
            <a:pPr>
              <a:lnSpc>
                <a:spcPct val="115000"/>
              </a:lnSpc>
            </a:pPr>
            <a:r>
              <a:rPr lang="mn-MN" dirty="0" smtClean="0">
                <a:latin typeface="Times New Roman" pitchFamily="18" charset="0"/>
                <a:ea typeface="Calibri"/>
                <a:cs typeface="Times New Roman" pitchFamily="18" charset="0"/>
              </a:rPr>
              <a:t>Бэлчээрийн даацын хэтрэлт, %                                           </a:t>
            </a:r>
            <a:endParaRPr lang="en-US" dirty="0">
              <a:latin typeface="Times New Roman" pitchFamily="18" charset="0"/>
              <a:ea typeface="Calibri"/>
              <a:cs typeface="Times New Roman" pitchFamily="18" charset="0"/>
            </a:endParaRPr>
          </a:p>
        </p:txBody>
      </p:sp>
      <p:sp>
        <p:nvSpPr>
          <p:cNvPr id="31" name="Rectangle 30"/>
          <p:cNvSpPr/>
          <p:nvPr/>
        </p:nvSpPr>
        <p:spPr>
          <a:xfrm>
            <a:off x="5220072" y="4293096"/>
            <a:ext cx="748987"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110.6 </a:t>
            </a:r>
            <a:endParaRPr lang="en-US" dirty="0">
              <a:latin typeface="Times New Roman" pitchFamily="18" charset="0"/>
              <a:ea typeface="Calibri"/>
              <a:cs typeface="Times New Roman" pitchFamily="18" charset="0"/>
            </a:endParaRPr>
          </a:p>
        </p:txBody>
      </p:sp>
      <p:sp>
        <p:nvSpPr>
          <p:cNvPr id="32" name="Rectangle 31"/>
          <p:cNvSpPr/>
          <p:nvPr/>
        </p:nvSpPr>
        <p:spPr>
          <a:xfrm>
            <a:off x="7740352" y="4221088"/>
            <a:ext cx="646331"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20,7 </a:t>
            </a:r>
            <a:endParaRPr lang="en-US" dirty="0">
              <a:latin typeface="Times New Roman" pitchFamily="18" charset="0"/>
              <a:ea typeface="Calibri"/>
              <a:cs typeface="Times New Roman" pitchFamily="18" charset="0"/>
            </a:endParaRPr>
          </a:p>
        </p:txBody>
      </p:sp>
      <p:graphicFrame>
        <p:nvGraphicFramePr>
          <p:cNvPr id="33" name="Table 32"/>
          <p:cNvGraphicFramePr>
            <a:graphicFrameLocks noGrp="1"/>
          </p:cNvGraphicFramePr>
          <p:nvPr/>
        </p:nvGraphicFramePr>
        <p:xfrm>
          <a:off x="467544" y="4869160"/>
          <a:ext cx="3528392" cy="684076"/>
        </p:xfrm>
        <a:graphic>
          <a:graphicData uri="http://schemas.openxmlformats.org/drawingml/2006/table">
            <a:tbl>
              <a:tblPr/>
              <a:tblGrid>
                <a:gridCol w="2304256"/>
                <a:gridCol w="1224136"/>
              </a:tblGrid>
              <a:tr h="684076">
                <a:tc>
                  <a:txBody>
                    <a:bodyPr/>
                    <a:lstStyle/>
                    <a:p>
                      <a:pPr marL="0" marR="0">
                        <a:lnSpc>
                          <a:spcPct val="115000"/>
                        </a:lnSpc>
                        <a:spcBef>
                          <a:spcPts val="0"/>
                        </a:spcBef>
                        <a:spcAft>
                          <a:spcPts val="0"/>
                        </a:spcAft>
                      </a:pPr>
                      <a:r>
                        <a:rPr lang="mn-MN" sz="1800" dirty="0">
                          <a:latin typeface="Times New Roman" pitchFamily="18" charset="0"/>
                          <a:ea typeface="Calibri"/>
                          <a:cs typeface="Times New Roman" pitchFamily="18" charset="0"/>
                        </a:rPr>
                        <a:t>Бүлгийн жилийн орлого, сая төгрөг                                     </a:t>
                      </a:r>
                      <a:endParaRPr lang="en-US" sz="1800" dirty="0">
                        <a:latin typeface="Times New Roman" pitchFamily="18" charset="0"/>
                        <a:ea typeface="Calibri"/>
                        <a:cs typeface="Times New Roman" pitchFamily="18" charset="0"/>
                      </a:endParaRPr>
                    </a:p>
                  </a:txBody>
                  <a:tcPr marL="68580" marR="68580" marT="82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800" dirty="0">
                          <a:latin typeface="Times New Roman" pitchFamily="18" charset="0"/>
                          <a:ea typeface="Calibri"/>
                          <a:cs typeface="Times New Roman" pitchFamily="18" charset="0"/>
                        </a:rPr>
                        <a:t>78.0 </a:t>
                      </a:r>
                      <a:endParaRPr lang="en-US" sz="1800" dirty="0">
                        <a:latin typeface="Times New Roman" pitchFamily="18" charset="0"/>
                        <a:ea typeface="Calibri"/>
                        <a:cs typeface="Times New Roman" pitchFamily="18" charset="0"/>
                      </a:endParaRPr>
                    </a:p>
                  </a:txBody>
                  <a:tcPr marL="68580" marR="68580" marT="82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4" name="Rectangle 33"/>
          <p:cNvSpPr/>
          <p:nvPr/>
        </p:nvSpPr>
        <p:spPr>
          <a:xfrm>
            <a:off x="5292080" y="5013176"/>
            <a:ext cx="646331"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90.0 </a:t>
            </a:r>
            <a:endParaRPr lang="en-US" dirty="0">
              <a:latin typeface="Times New Roman" pitchFamily="18" charset="0"/>
              <a:ea typeface="Calibri"/>
              <a:cs typeface="Times New Roman" pitchFamily="18" charset="0"/>
            </a:endParaRPr>
          </a:p>
        </p:txBody>
      </p:sp>
      <p:sp>
        <p:nvSpPr>
          <p:cNvPr id="36" name="Rectangle 35"/>
          <p:cNvSpPr/>
          <p:nvPr/>
        </p:nvSpPr>
        <p:spPr>
          <a:xfrm>
            <a:off x="7596336" y="5013176"/>
            <a:ext cx="761747"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122,2 </a:t>
            </a:r>
            <a:endParaRPr lang="en-US" dirty="0">
              <a:latin typeface="Times New Roman" pitchFamily="18" charset="0"/>
              <a:ea typeface="Calibri"/>
              <a:cs typeface="Times New Roman" pitchFamily="18" charset="0"/>
            </a:endParaRPr>
          </a:p>
        </p:txBody>
      </p:sp>
      <p:graphicFrame>
        <p:nvGraphicFramePr>
          <p:cNvPr id="39" name="Table 38"/>
          <p:cNvGraphicFramePr>
            <a:graphicFrameLocks noGrp="1"/>
          </p:cNvGraphicFramePr>
          <p:nvPr/>
        </p:nvGraphicFramePr>
        <p:xfrm>
          <a:off x="395536" y="5589240"/>
          <a:ext cx="3528392" cy="684076"/>
        </p:xfrm>
        <a:graphic>
          <a:graphicData uri="http://schemas.openxmlformats.org/drawingml/2006/table">
            <a:tbl>
              <a:tblPr/>
              <a:tblGrid>
                <a:gridCol w="2304256"/>
                <a:gridCol w="1224136"/>
              </a:tblGrid>
              <a:tr h="684076">
                <a:tc>
                  <a:txBody>
                    <a:bodyPr/>
                    <a:lstStyle/>
                    <a:p>
                      <a:pPr marL="0" marR="0">
                        <a:lnSpc>
                          <a:spcPct val="115000"/>
                        </a:lnSpc>
                        <a:spcBef>
                          <a:spcPts val="0"/>
                        </a:spcBef>
                        <a:spcAft>
                          <a:spcPts val="0"/>
                        </a:spcAft>
                      </a:pPr>
                      <a:r>
                        <a:rPr lang="mn-MN" sz="1800" dirty="0" smtClean="0">
                          <a:latin typeface="Times New Roman" pitchFamily="18" charset="0"/>
                          <a:ea typeface="Calibri"/>
                          <a:cs typeface="Times New Roman" pitchFamily="18" charset="0"/>
                        </a:rPr>
                        <a:t>Нэг өрхийн дундаж орлого,  сая төгрөг                                </a:t>
                      </a:r>
                      <a:endParaRPr lang="en-US" sz="1800" dirty="0">
                        <a:latin typeface="Times New Roman" pitchFamily="18" charset="0"/>
                        <a:ea typeface="Calibri"/>
                        <a:cs typeface="Times New Roman" pitchFamily="18" charset="0"/>
                      </a:endParaRPr>
                    </a:p>
                  </a:txBody>
                  <a:tcPr marL="68580" marR="68580" marT="82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800" dirty="0">
                          <a:latin typeface="Times New Roman" pitchFamily="18" charset="0"/>
                          <a:ea typeface="Calibri"/>
                          <a:cs typeface="Times New Roman" pitchFamily="18" charset="0"/>
                        </a:rPr>
                        <a:t>15.6 </a:t>
                      </a:r>
                      <a:endParaRPr lang="en-US" sz="1800" dirty="0">
                        <a:latin typeface="Times New Roman" pitchFamily="18" charset="0"/>
                        <a:ea typeface="Calibri"/>
                        <a:cs typeface="Times New Roman" pitchFamily="18" charset="0"/>
                      </a:endParaRPr>
                    </a:p>
                  </a:txBody>
                  <a:tcPr marL="68580" marR="68580" marT="82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0" name="Rectangle 39"/>
          <p:cNvSpPr/>
          <p:nvPr/>
        </p:nvSpPr>
        <p:spPr>
          <a:xfrm>
            <a:off x="5292080" y="5754422"/>
            <a:ext cx="646331"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18.0 </a:t>
            </a:r>
            <a:endParaRPr lang="en-US" dirty="0">
              <a:latin typeface="Times New Roman" pitchFamily="18" charset="0"/>
              <a:ea typeface="Calibri"/>
              <a:cs typeface="Times New Roman" pitchFamily="18" charset="0"/>
            </a:endParaRPr>
          </a:p>
        </p:txBody>
      </p:sp>
      <p:sp>
        <p:nvSpPr>
          <p:cNvPr id="41" name="Rectangle 40"/>
          <p:cNvSpPr/>
          <p:nvPr/>
        </p:nvSpPr>
        <p:spPr>
          <a:xfrm>
            <a:off x="7668344" y="5682414"/>
            <a:ext cx="646331" cy="410882"/>
          </a:xfrm>
          <a:prstGeom prst="rect">
            <a:avLst/>
          </a:prstGeom>
        </p:spPr>
        <p:txBody>
          <a:bodyPr wrap="none">
            <a:spAutoFit/>
          </a:bodyPr>
          <a:lstStyle/>
          <a:p>
            <a:pPr algn="ctr">
              <a:lnSpc>
                <a:spcPct val="115000"/>
              </a:lnSpc>
            </a:pPr>
            <a:r>
              <a:rPr lang="mn-MN" b="1" dirty="0" smtClean="0">
                <a:latin typeface="Times New Roman" pitchFamily="18" charset="0"/>
                <a:ea typeface="Calibri"/>
                <a:cs typeface="Times New Roman" pitchFamily="18" charset="0"/>
              </a:rPr>
              <a:t>24,4 </a:t>
            </a:r>
            <a:endParaRPr lang="en-US"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0728027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3000"/>
                                        <p:tgtEl>
                                          <p:spTgt spid="2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fade">
                                      <p:cBhvr>
                                        <p:cTn id="20" dur="30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3000"/>
                                        <p:tgtEl>
                                          <p:spTgt spid="2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3000" fill="hold"/>
                                        <p:tgtEl>
                                          <p:spTgt spid="12"/>
                                        </p:tgtEl>
                                        <p:attrNameLst>
                                          <p:attrName>ppt_x</p:attrName>
                                        </p:attrNameLst>
                                      </p:cBhvr>
                                      <p:tavLst>
                                        <p:tav tm="0">
                                          <p:val>
                                            <p:strVal val="#ppt_x"/>
                                          </p:val>
                                        </p:tav>
                                        <p:tav tm="100000">
                                          <p:val>
                                            <p:strVal val="#ppt_x"/>
                                          </p:val>
                                        </p:tav>
                                      </p:tavLst>
                                    </p:anim>
                                    <p:anim calcmode="lin" valueType="num">
                                      <p:cBhvr additive="base">
                                        <p:cTn id="31"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3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3000" fill="hold"/>
                                        <p:tgtEl>
                                          <p:spTgt spid="14"/>
                                        </p:tgtEl>
                                        <p:attrNameLst>
                                          <p:attrName>ppt_x</p:attrName>
                                        </p:attrNameLst>
                                      </p:cBhvr>
                                      <p:tavLst>
                                        <p:tav tm="0">
                                          <p:val>
                                            <p:strVal val="#ppt_x"/>
                                          </p:val>
                                        </p:tav>
                                        <p:tav tm="100000">
                                          <p:val>
                                            <p:strVal val="#ppt_x"/>
                                          </p:val>
                                        </p:tav>
                                      </p:tavLst>
                                    </p:anim>
                                    <p:anim calcmode="lin" valueType="num">
                                      <p:cBhvr additive="base">
                                        <p:cTn id="43" dur="3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3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30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xEl>
                                              <p:pRg st="0" end="0"/>
                                            </p:txEl>
                                          </p:spTgt>
                                        </p:tgtEl>
                                        <p:attrNameLst>
                                          <p:attrName>style.visibility</p:attrName>
                                        </p:attrNameLst>
                                      </p:cBhvr>
                                      <p:to>
                                        <p:strVal val="visible"/>
                                      </p:to>
                                    </p:set>
                                    <p:animEffect transition="in" filter="fade">
                                      <p:cBhvr>
                                        <p:cTn id="54" dur="1000"/>
                                        <p:tgtEl>
                                          <p:spTgt spid="25">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xEl>
                                              <p:pRg st="1" end="1"/>
                                            </p:txEl>
                                          </p:spTgt>
                                        </p:tgtEl>
                                        <p:attrNameLst>
                                          <p:attrName>style.visibility</p:attrName>
                                        </p:attrNameLst>
                                      </p:cBhvr>
                                      <p:to>
                                        <p:strVal val="visible"/>
                                      </p:to>
                                    </p:set>
                                    <p:animEffect transition="in" filter="fade">
                                      <p:cBhvr>
                                        <p:cTn id="57" dur="1000"/>
                                        <p:tgtEl>
                                          <p:spTgt spid="2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fade">
                                      <p:cBhvr>
                                        <p:cTn id="62" dur="3000"/>
                                        <p:tgtEl>
                                          <p:spTgt spid="2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3000" fill="hold"/>
                                        <p:tgtEl>
                                          <p:spTgt spid="13"/>
                                        </p:tgtEl>
                                        <p:attrNameLst>
                                          <p:attrName>ppt_x</p:attrName>
                                        </p:attrNameLst>
                                      </p:cBhvr>
                                      <p:tavLst>
                                        <p:tav tm="0">
                                          <p:val>
                                            <p:strVal val="#ppt_x"/>
                                          </p:val>
                                        </p:tav>
                                        <p:tav tm="100000">
                                          <p:val>
                                            <p:strVal val="#ppt_x"/>
                                          </p:val>
                                        </p:tav>
                                      </p:tavLst>
                                    </p:anim>
                                    <p:anim calcmode="lin" valueType="num">
                                      <p:cBhvr additive="base">
                                        <p:cTn id="68"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xEl>
                                              <p:pRg st="0" end="0"/>
                                            </p:txEl>
                                          </p:spTgt>
                                        </p:tgtEl>
                                        <p:attrNameLst>
                                          <p:attrName>style.visibility</p:attrName>
                                        </p:attrNameLst>
                                      </p:cBhvr>
                                      <p:to>
                                        <p:strVal val="visible"/>
                                      </p:to>
                                    </p:set>
                                    <p:anim calcmode="lin" valueType="num">
                                      <p:cBhvr additive="base">
                                        <p:cTn id="73" dur="30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4" dur="30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3000" fill="hold"/>
                                        <p:tgtEl>
                                          <p:spTgt spid="15"/>
                                        </p:tgtEl>
                                        <p:attrNameLst>
                                          <p:attrName>ppt_x</p:attrName>
                                        </p:attrNameLst>
                                      </p:cBhvr>
                                      <p:tavLst>
                                        <p:tav tm="0">
                                          <p:val>
                                            <p:strVal val="#ppt_x"/>
                                          </p:val>
                                        </p:tav>
                                        <p:tav tm="100000">
                                          <p:val>
                                            <p:strVal val="#ppt_x"/>
                                          </p:val>
                                        </p:tav>
                                      </p:tavLst>
                                    </p:anim>
                                    <p:anim calcmode="lin" valueType="num">
                                      <p:cBhvr additive="base">
                                        <p:cTn id="80" dur="3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additive="base">
                                        <p:cTn id="85" dur="30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6" dur="30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0">
                                            <p:txEl>
                                              <p:pRg st="0" end="0"/>
                                            </p:txEl>
                                          </p:spTgt>
                                        </p:tgtEl>
                                        <p:attrNameLst>
                                          <p:attrName>style.visibility</p:attrName>
                                        </p:attrNameLst>
                                      </p:cBhvr>
                                      <p:to>
                                        <p:strVal val="visible"/>
                                      </p:to>
                                    </p:set>
                                    <p:animEffect transition="in" filter="fade">
                                      <p:cBhvr>
                                        <p:cTn id="91" dur="3000"/>
                                        <p:tgtEl>
                                          <p:spTgt spid="30">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9">
                                            <p:txEl>
                                              <p:pRg st="0" end="0"/>
                                            </p:txEl>
                                          </p:spTgt>
                                        </p:tgtEl>
                                        <p:attrNameLst>
                                          <p:attrName>style.visibility</p:attrName>
                                        </p:attrNameLst>
                                      </p:cBhvr>
                                      <p:to>
                                        <p:strVal val="visible"/>
                                      </p:to>
                                    </p:set>
                                    <p:animEffect transition="in" filter="fade">
                                      <p:cBhvr>
                                        <p:cTn id="96" dur="3000"/>
                                        <p:tgtEl>
                                          <p:spTgt spid="29">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additive="base">
                                        <p:cTn id="101" dur="3000" fill="hold"/>
                                        <p:tgtEl>
                                          <p:spTgt spid="11"/>
                                        </p:tgtEl>
                                        <p:attrNameLst>
                                          <p:attrName>ppt_x</p:attrName>
                                        </p:attrNameLst>
                                      </p:cBhvr>
                                      <p:tavLst>
                                        <p:tav tm="0">
                                          <p:val>
                                            <p:strVal val="#ppt_x"/>
                                          </p:val>
                                        </p:tav>
                                        <p:tav tm="100000">
                                          <p:val>
                                            <p:strVal val="#ppt_x"/>
                                          </p:val>
                                        </p:tav>
                                      </p:tavLst>
                                    </p:anim>
                                    <p:anim calcmode="lin" valueType="num">
                                      <p:cBhvr additive="base">
                                        <p:cTn id="102"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1">
                                            <p:txEl>
                                              <p:pRg st="0" end="0"/>
                                            </p:txEl>
                                          </p:spTgt>
                                        </p:tgtEl>
                                        <p:attrNameLst>
                                          <p:attrName>style.visibility</p:attrName>
                                        </p:attrNameLst>
                                      </p:cBhvr>
                                      <p:to>
                                        <p:strVal val="visible"/>
                                      </p:to>
                                    </p:set>
                                    <p:anim calcmode="lin" valueType="num">
                                      <p:cBhvr additive="base">
                                        <p:cTn id="107" dur="3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8" dur="30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3000" fill="hold"/>
                                        <p:tgtEl>
                                          <p:spTgt spid="16"/>
                                        </p:tgtEl>
                                        <p:attrNameLst>
                                          <p:attrName>ppt_x</p:attrName>
                                        </p:attrNameLst>
                                      </p:cBhvr>
                                      <p:tavLst>
                                        <p:tav tm="0">
                                          <p:val>
                                            <p:strVal val="#ppt_x"/>
                                          </p:val>
                                        </p:tav>
                                        <p:tav tm="100000">
                                          <p:val>
                                            <p:strVal val="#ppt_x"/>
                                          </p:val>
                                        </p:tav>
                                      </p:tavLst>
                                    </p:anim>
                                    <p:anim calcmode="lin" valueType="num">
                                      <p:cBhvr additive="base">
                                        <p:cTn id="114" dur="3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2">
                                            <p:txEl>
                                              <p:pRg st="0" end="0"/>
                                            </p:txEl>
                                          </p:spTgt>
                                        </p:tgtEl>
                                        <p:attrNameLst>
                                          <p:attrName>style.visibility</p:attrName>
                                        </p:attrNameLst>
                                      </p:cBhvr>
                                      <p:to>
                                        <p:strVal val="visible"/>
                                      </p:to>
                                    </p:set>
                                    <p:anim calcmode="lin" valueType="num">
                                      <p:cBhvr additive="base">
                                        <p:cTn id="119" dur="3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0" dur="30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3000"/>
                                        <p:tgtEl>
                                          <p:spTgt spid="33"/>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17"/>
                                        </p:tgtEl>
                                        <p:attrNameLst>
                                          <p:attrName>style.visibility</p:attrName>
                                        </p:attrNameLst>
                                      </p:cBhvr>
                                      <p:to>
                                        <p:strVal val="visible"/>
                                      </p:to>
                                    </p:set>
                                    <p:anim calcmode="lin" valueType="num">
                                      <p:cBhvr additive="base">
                                        <p:cTn id="130" dur="3000" fill="hold"/>
                                        <p:tgtEl>
                                          <p:spTgt spid="17"/>
                                        </p:tgtEl>
                                        <p:attrNameLst>
                                          <p:attrName>ppt_x</p:attrName>
                                        </p:attrNameLst>
                                      </p:cBhvr>
                                      <p:tavLst>
                                        <p:tav tm="0">
                                          <p:val>
                                            <p:strVal val="#ppt_x"/>
                                          </p:val>
                                        </p:tav>
                                        <p:tav tm="100000">
                                          <p:val>
                                            <p:strVal val="#ppt_x"/>
                                          </p:val>
                                        </p:tav>
                                      </p:tavLst>
                                    </p:anim>
                                    <p:anim calcmode="lin" valueType="num">
                                      <p:cBhvr additive="base">
                                        <p:cTn id="131" dur="3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34">
                                            <p:txEl>
                                              <p:pRg st="0" end="0"/>
                                            </p:txEl>
                                          </p:spTgt>
                                        </p:tgtEl>
                                        <p:attrNameLst>
                                          <p:attrName>style.visibility</p:attrName>
                                        </p:attrNameLst>
                                      </p:cBhvr>
                                      <p:to>
                                        <p:strVal val="visible"/>
                                      </p:to>
                                    </p:set>
                                    <p:anim calcmode="lin" valueType="num">
                                      <p:cBhvr additive="base">
                                        <p:cTn id="136" dur="3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37" dur="30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19"/>
                                        </p:tgtEl>
                                        <p:attrNameLst>
                                          <p:attrName>style.visibility</p:attrName>
                                        </p:attrNameLst>
                                      </p:cBhvr>
                                      <p:to>
                                        <p:strVal val="visible"/>
                                      </p:to>
                                    </p:set>
                                    <p:anim calcmode="lin" valueType="num">
                                      <p:cBhvr additive="base">
                                        <p:cTn id="142" dur="3000" fill="hold"/>
                                        <p:tgtEl>
                                          <p:spTgt spid="19"/>
                                        </p:tgtEl>
                                        <p:attrNameLst>
                                          <p:attrName>ppt_x</p:attrName>
                                        </p:attrNameLst>
                                      </p:cBhvr>
                                      <p:tavLst>
                                        <p:tav tm="0">
                                          <p:val>
                                            <p:strVal val="#ppt_x"/>
                                          </p:val>
                                        </p:tav>
                                        <p:tav tm="100000">
                                          <p:val>
                                            <p:strVal val="#ppt_x"/>
                                          </p:val>
                                        </p:tav>
                                      </p:tavLst>
                                    </p:anim>
                                    <p:anim calcmode="lin" valueType="num">
                                      <p:cBhvr additive="base">
                                        <p:cTn id="143" dur="3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36">
                                            <p:txEl>
                                              <p:pRg st="0" end="0"/>
                                            </p:txEl>
                                          </p:spTgt>
                                        </p:tgtEl>
                                        <p:attrNameLst>
                                          <p:attrName>style.visibility</p:attrName>
                                        </p:attrNameLst>
                                      </p:cBhvr>
                                      <p:to>
                                        <p:strVal val="visible"/>
                                      </p:to>
                                    </p:set>
                                    <p:anim calcmode="lin" valueType="num">
                                      <p:cBhvr additive="base">
                                        <p:cTn id="148" dur="3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49" dur="30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9"/>
                                        </p:tgtEl>
                                        <p:attrNameLst>
                                          <p:attrName>style.visibility</p:attrName>
                                        </p:attrNameLst>
                                      </p:cBhvr>
                                      <p:to>
                                        <p:strVal val="visible"/>
                                      </p:to>
                                    </p:set>
                                    <p:animEffect transition="in" filter="fade">
                                      <p:cBhvr>
                                        <p:cTn id="154" dur="3000"/>
                                        <p:tgtEl>
                                          <p:spTgt spid="39"/>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18"/>
                                        </p:tgtEl>
                                        <p:attrNameLst>
                                          <p:attrName>style.visibility</p:attrName>
                                        </p:attrNameLst>
                                      </p:cBhvr>
                                      <p:to>
                                        <p:strVal val="visible"/>
                                      </p:to>
                                    </p:set>
                                    <p:anim calcmode="lin" valueType="num">
                                      <p:cBhvr additive="base">
                                        <p:cTn id="159" dur="3000" fill="hold"/>
                                        <p:tgtEl>
                                          <p:spTgt spid="18"/>
                                        </p:tgtEl>
                                        <p:attrNameLst>
                                          <p:attrName>ppt_x</p:attrName>
                                        </p:attrNameLst>
                                      </p:cBhvr>
                                      <p:tavLst>
                                        <p:tav tm="0">
                                          <p:val>
                                            <p:strVal val="#ppt_x"/>
                                          </p:val>
                                        </p:tav>
                                        <p:tav tm="100000">
                                          <p:val>
                                            <p:strVal val="#ppt_x"/>
                                          </p:val>
                                        </p:tav>
                                      </p:tavLst>
                                    </p:anim>
                                    <p:anim calcmode="lin" valueType="num">
                                      <p:cBhvr additive="base">
                                        <p:cTn id="160"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40">
                                            <p:txEl>
                                              <p:pRg st="0" end="0"/>
                                            </p:txEl>
                                          </p:spTgt>
                                        </p:tgtEl>
                                        <p:attrNameLst>
                                          <p:attrName>style.visibility</p:attrName>
                                        </p:attrNameLst>
                                      </p:cBhvr>
                                      <p:to>
                                        <p:strVal val="visible"/>
                                      </p:to>
                                    </p:set>
                                    <p:anim calcmode="lin" valueType="num">
                                      <p:cBhvr additive="base">
                                        <p:cTn id="165" dur="3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66" dur="30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20"/>
                                        </p:tgtEl>
                                        <p:attrNameLst>
                                          <p:attrName>style.visibility</p:attrName>
                                        </p:attrNameLst>
                                      </p:cBhvr>
                                      <p:to>
                                        <p:strVal val="visible"/>
                                      </p:to>
                                    </p:set>
                                    <p:anim calcmode="lin" valueType="num">
                                      <p:cBhvr additive="base">
                                        <p:cTn id="171" dur="3000" fill="hold"/>
                                        <p:tgtEl>
                                          <p:spTgt spid="20"/>
                                        </p:tgtEl>
                                        <p:attrNameLst>
                                          <p:attrName>ppt_x</p:attrName>
                                        </p:attrNameLst>
                                      </p:cBhvr>
                                      <p:tavLst>
                                        <p:tav tm="0">
                                          <p:val>
                                            <p:strVal val="#ppt_x"/>
                                          </p:val>
                                        </p:tav>
                                        <p:tav tm="100000">
                                          <p:val>
                                            <p:strVal val="#ppt_x"/>
                                          </p:val>
                                        </p:tav>
                                      </p:tavLst>
                                    </p:anim>
                                    <p:anim calcmode="lin" valueType="num">
                                      <p:cBhvr additive="base">
                                        <p:cTn id="172" dur="3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41">
                                            <p:txEl>
                                              <p:pRg st="0" end="0"/>
                                            </p:txEl>
                                          </p:spTgt>
                                        </p:tgtEl>
                                        <p:attrNameLst>
                                          <p:attrName>style.visibility</p:attrName>
                                        </p:attrNameLst>
                                      </p:cBhvr>
                                      <p:to>
                                        <p:strVal val="visible"/>
                                      </p:to>
                                    </p:set>
                                    <p:anim calcmode="lin" valueType="num">
                                      <p:cBhvr additive="base">
                                        <p:cTn id="177" dur="3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78" dur="3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build="allAtOnce"/>
      <p:bldP spid="22" grpId="0" build="allAtOnce"/>
      <p:bldP spid="23" grpId="0" build="allAtOnce"/>
      <p:bldP spid="24" grpId="0" build="allAtOnce"/>
      <p:bldP spid="25" grpId="0" build="allAtOnce"/>
      <p:bldP spid="26" grpId="0" build="allAtOnce"/>
      <p:bldP spid="27" grpId="0" build="allAtOnce"/>
      <p:bldP spid="28" grpId="0" build="allAtOnce"/>
      <p:bldP spid="29" grpId="0" build="allAtOnce"/>
      <p:bldP spid="30" grpId="0" build="allAtOnce"/>
      <p:bldP spid="31" grpId="0" build="allAtOnce"/>
      <p:bldP spid="32" grpId="0" build="allAtOnce"/>
      <p:bldP spid="34" grpId="0" build="allAtOnce"/>
      <p:bldP spid="36" grpId="0" build="allAtOnce"/>
      <p:bldP spid="40" grpId="0" build="allAtOnce"/>
      <p:bldP spid="4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866888" cy="1143000"/>
          </a:xfrm>
        </p:spPr>
        <p:txBody>
          <a:bodyPr>
            <a:noAutofit/>
          </a:bodyPr>
          <a:lstStyle/>
          <a:p>
            <a:pPr algn="ctr"/>
            <a:r>
              <a:rPr lang="mn-MN" sz="4000" b="1" dirty="0" smtClean="0">
                <a:solidFill>
                  <a:srgbClr val="FF0000"/>
                </a:solidFill>
                <a:latin typeface="Times New Roman" pitchFamily="18" charset="0"/>
                <a:cs typeface="Times New Roman" pitchFamily="18" charset="0"/>
              </a:rPr>
              <a:t>Доройтсон бэлчээр сэргэх боломжтой юу? </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47800" y="1828800"/>
            <a:ext cx="7498080" cy="4648200"/>
          </a:xfrm>
        </p:spPr>
        <p:txBody>
          <a:bodyPr>
            <a:normAutofit/>
          </a:bodyPr>
          <a:lstStyle/>
          <a:p>
            <a:pPr marL="82296" indent="0">
              <a:buNone/>
            </a:pPr>
            <a:r>
              <a:rPr lang="mn-MN" sz="2800" b="1" dirty="0" smtClean="0">
                <a:solidFill>
                  <a:srgbClr val="0070C0"/>
                </a:solidFill>
                <a:latin typeface="Times New Roman" pitchFamily="18" charset="0"/>
                <a:cs typeface="Times New Roman" pitchFamily="18" charset="0"/>
              </a:rPr>
              <a:t>Бэлчээрийн зохистой ашиглалтыг нэвтрүүлж чадвал доройтсон бэлчээр сэргэх боломжтой</a:t>
            </a:r>
            <a:r>
              <a:rPr lang="en-US" sz="2800" b="1" dirty="0">
                <a:solidFill>
                  <a:srgbClr val="0070C0"/>
                </a:solidFill>
                <a:latin typeface="Times New Roman" pitchFamily="18" charset="0"/>
                <a:cs typeface="Times New Roman" pitchFamily="18" charset="0"/>
              </a:rPr>
              <a:t>.</a:t>
            </a:r>
            <a:endParaRPr lang="mn-MN" sz="2800" b="1" dirty="0" smtClean="0">
              <a:solidFill>
                <a:srgbClr val="0070C0"/>
              </a:solidFill>
              <a:latin typeface="Times New Roman" pitchFamily="18" charset="0"/>
              <a:cs typeface="Times New Roman" pitchFamily="18" charset="0"/>
            </a:endParaRPr>
          </a:p>
          <a:p>
            <a:pPr marL="82296" indent="0">
              <a:buNone/>
            </a:pPr>
            <a:endParaRPr lang="mn-MN" sz="2800" b="1" dirty="0" smtClean="0">
              <a:solidFill>
                <a:srgbClr val="0070C0"/>
              </a:solidFill>
              <a:latin typeface="Times New Roman" pitchFamily="18" charset="0"/>
              <a:cs typeface="Times New Roman" pitchFamily="18" charset="0"/>
            </a:endParaRPr>
          </a:p>
          <a:p>
            <a:pPr marL="82296" indent="0">
              <a:buNone/>
            </a:pPr>
            <a:r>
              <a:rPr lang="mn-MN" sz="2800" b="1" dirty="0">
                <a:solidFill>
                  <a:srgbClr val="0070C0"/>
                </a:solidFill>
                <a:latin typeface="Times New Roman" pitchFamily="18" charset="0"/>
                <a:cs typeface="Times New Roman" pitchFamily="18" charset="0"/>
              </a:rPr>
              <a:t>Бэлчээрийн зохистой ашиглалтыг </a:t>
            </a:r>
            <a:r>
              <a:rPr lang="mn-MN" sz="2800" b="1" dirty="0" smtClean="0">
                <a:solidFill>
                  <a:srgbClr val="0070C0"/>
                </a:solidFill>
                <a:latin typeface="Times New Roman" pitchFamily="18" charset="0"/>
                <a:cs typeface="Times New Roman" pitchFamily="18" charset="0"/>
              </a:rPr>
              <a:t>нэвтрүүлэх арга зам нь бэлчээр ашиглалтын гэрээг хэрэгжүүлэх явдал юм. </a:t>
            </a:r>
          </a:p>
          <a:p>
            <a:pPr marL="82296" indent="0">
              <a:buNone/>
            </a:pPr>
            <a:endParaRPr lang="mn-MN" sz="2800" dirty="0">
              <a:solidFill>
                <a:srgbClr val="0070C0"/>
              </a:solidFill>
              <a:latin typeface="Times New Roman" pitchFamily="18" charset="0"/>
              <a:cs typeface="Times New Roman" pitchFamily="18" charset="0"/>
            </a:endParaRPr>
          </a:p>
          <a:p>
            <a:pPr marL="82296" indent="0">
              <a:buNone/>
            </a:pP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9325941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remove"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3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870">
                                          <p:stCondLst>
                                            <p:cond delay="0"/>
                                          </p:stCondLst>
                                        </p:cTn>
                                        <p:tgtEl>
                                          <p:spTgt spid="3">
                                            <p:txEl>
                                              <p:pRg st="0" end="0"/>
                                            </p:txEl>
                                          </p:spTgt>
                                        </p:tgtEl>
                                      </p:cBhvr>
                                    </p:animEffect>
                                    <p:anim calcmode="lin" valueType="num">
                                      <p:cBhvr>
                                        <p:cTn id="13"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39">
                                          <p:stCondLst>
                                            <p:cond delay="975"/>
                                          </p:stCondLst>
                                        </p:cTn>
                                        <p:tgtEl>
                                          <p:spTgt spid="3">
                                            <p:txEl>
                                              <p:pRg st="0" end="0"/>
                                            </p:txEl>
                                          </p:spTgt>
                                        </p:tgtEl>
                                      </p:cBhvr>
                                      <p:to x="100000" y="60000"/>
                                    </p:animScale>
                                    <p:animScale>
                                      <p:cBhvr>
                                        <p:cTn id="19" dur="249" decel="50000">
                                          <p:stCondLst>
                                            <p:cond delay="1014"/>
                                          </p:stCondLst>
                                        </p:cTn>
                                        <p:tgtEl>
                                          <p:spTgt spid="3">
                                            <p:txEl>
                                              <p:pRg st="0" end="0"/>
                                            </p:txEl>
                                          </p:spTgt>
                                        </p:tgtEl>
                                      </p:cBhvr>
                                      <p:to x="100000" y="100000"/>
                                    </p:animScale>
                                    <p:animScale>
                                      <p:cBhvr>
                                        <p:cTn id="20" dur="39">
                                          <p:stCondLst>
                                            <p:cond delay="1968"/>
                                          </p:stCondLst>
                                        </p:cTn>
                                        <p:tgtEl>
                                          <p:spTgt spid="3">
                                            <p:txEl>
                                              <p:pRg st="0" end="0"/>
                                            </p:txEl>
                                          </p:spTgt>
                                        </p:tgtEl>
                                      </p:cBhvr>
                                      <p:to x="100000" y="80000"/>
                                    </p:animScale>
                                    <p:animScale>
                                      <p:cBhvr>
                                        <p:cTn id="21" dur="249" decel="50000">
                                          <p:stCondLst>
                                            <p:cond delay="2007"/>
                                          </p:stCondLst>
                                        </p:cTn>
                                        <p:tgtEl>
                                          <p:spTgt spid="3">
                                            <p:txEl>
                                              <p:pRg st="0" end="0"/>
                                            </p:txEl>
                                          </p:spTgt>
                                        </p:tgtEl>
                                      </p:cBhvr>
                                      <p:to x="100000" y="100000"/>
                                    </p:animScale>
                                    <p:animScale>
                                      <p:cBhvr>
                                        <p:cTn id="22" dur="39">
                                          <p:stCondLst>
                                            <p:cond delay="2463"/>
                                          </p:stCondLst>
                                        </p:cTn>
                                        <p:tgtEl>
                                          <p:spTgt spid="3">
                                            <p:txEl>
                                              <p:pRg st="0" end="0"/>
                                            </p:txEl>
                                          </p:spTgt>
                                        </p:tgtEl>
                                      </p:cBhvr>
                                      <p:to x="100000" y="90000"/>
                                    </p:animScale>
                                    <p:animScale>
                                      <p:cBhvr>
                                        <p:cTn id="23" dur="249" decel="50000">
                                          <p:stCondLst>
                                            <p:cond delay="2502"/>
                                          </p:stCondLst>
                                        </p:cTn>
                                        <p:tgtEl>
                                          <p:spTgt spid="3">
                                            <p:txEl>
                                              <p:pRg st="0" end="0"/>
                                            </p:txEl>
                                          </p:spTgt>
                                        </p:tgtEl>
                                      </p:cBhvr>
                                      <p:to x="100000" y="100000"/>
                                    </p:animScale>
                                    <p:animScale>
                                      <p:cBhvr>
                                        <p:cTn id="24" dur="39">
                                          <p:stCondLst>
                                            <p:cond delay="2712"/>
                                          </p:stCondLst>
                                        </p:cTn>
                                        <p:tgtEl>
                                          <p:spTgt spid="3">
                                            <p:txEl>
                                              <p:pRg st="0" end="0"/>
                                            </p:txEl>
                                          </p:spTgt>
                                        </p:tgtEl>
                                      </p:cBhvr>
                                      <p:to x="100000" y="95000"/>
                                    </p:animScale>
                                    <p:animScale>
                                      <p:cBhvr>
                                        <p:cTn id="25" dur="249" decel="50000">
                                          <p:stCondLst>
                                            <p:cond delay="2751"/>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300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870">
                                          <p:stCondLst>
                                            <p:cond delay="0"/>
                                          </p:stCondLst>
                                        </p:cTn>
                                        <p:tgtEl>
                                          <p:spTgt spid="3">
                                            <p:txEl>
                                              <p:pRg st="2" end="2"/>
                                            </p:txEl>
                                          </p:spTgt>
                                        </p:tgtEl>
                                      </p:cBhvr>
                                    </p:animEffect>
                                    <p:anim calcmode="lin" valueType="num">
                                      <p:cBhvr>
                                        <p:cTn id="31" dur="273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99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996" tmFilter="0, 0; 0.125,0.2665; 0.25,0.4; 0.375,0.465; 0.5,0.5;  0.625,0.535; 0.75,0.6; 0.875,0.7335; 1,1">
                                          <p:stCondLst>
                                            <p:cond delay="99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498" tmFilter="0, 0; 0.125,0.2665; 0.25,0.4; 0.375,0.465; 0.5,0.5;  0.625,0.535; 0.75,0.6; 0.875,0.7335; 1,1">
                                          <p:stCondLst>
                                            <p:cond delay="1986"/>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246" tmFilter="0, 0; 0.125,0.2665; 0.25,0.4; 0.375,0.465; 0.5,0.5;  0.625,0.535; 0.75,0.6; 0.875,0.7335; 1,1">
                                          <p:stCondLst>
                                            <p:cond delay="2484"/>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39">
                                          <p:stCondLst>
                                            <p:cond delay="975"/>
                                          </p:stCondLst>
                                        </p:cTn>
                                        <p:tgtEl>
                                          <p:spTgt spid="3">
                                            <p:txEl>
                                              <p:pRg st="2" end="2"/>
                                            </p:txEl>
                                          </p:spTgt>
                                        </p:tgtEl>
                                      </p:cBhvr>
                                      <p:to x="100000" y="60000"/>
                                    </p:animScale>
                                    <p:animScale>
                                      <p:cBhvr>
                                        <p:cTn id="37" dur="249" decel="50000">
                                          <p:stCondLst>
                                            <p:cond delay="1014"/>
                                          </p:stCondLst>
                                        </p:cTn>
                                        <p:tgtEl>
                                          <p:spTgt spid="3">
                                            <p:txEl>
                                              <p:pRg st="2" end="2"/>
                                            </p:txEl>
                                          </p:spTgt>
                                        </p:tgtEl>
                                      </p:cBhvr>
                                      <p:to x="100000" y="100000"/>
                                    </p:animScale>
                                    <p:animScale>
                                      <p:cBhvr>
                                        <p:cTn id="38" dur="39">
                                          <p:stCondLst>
                                            <p:cond delay="1968"/>
                                          </p:stCondLst>
                                        </p:cTn>
                                        <p:tgtEl>
                                          <p:spTgt spid="3">
                                            <p:txEl>
                                              <p:pRg st="2" end="2"/>
                                            </p:txEl>
                                          </p:spTgt>
                                        </p:tgtEl>
                                      </p:cBhvr>
                                      <p:to x="100000" y="80000"/>
                                    </p:animScale>
                                    <p:animScale>
                                      <p:cBhvr>
                                        <p:cTn id="39" dur="249" decel="50000">
                                          <p:stCondLst>
                                            <p:cond delay="2007"/>
                                          </p:stCondLst>
                                        </p:cTn>
                                        <p:tgtEl>
                                          <p:spTgt spid="3">
                                            <p:txEl>
                                              <p:pRg st="2" end="2"/>
                                            </p:txEl>
                                          </p:spTgt>
                                        </p:tgtEl>
                                      </p:cBhvr>
                                      <p:to x="100000" y="100000"/>
                                    </p:animScale>
                                    <p:animScale>
                                      <p:cBhvr>
                                        <p:cTn id="40" dur="39">
                                          <p:stCondLst>
                                            <p:cond delay="2463"/>
                                          </p:stCondLst>
                                        </p:cTn>
                                        <p:tgtEl>
                                          <p:spTgt spid="3">
                                            <p:txEl>
                                              <p:pRg st="2" end="2"/>
                                            </p:txEl>
                                          </p:spTgt>
                                        </p:tgtEl>
                                      </p:cBhvr>
                                      <p:to x="100000" y="90000"/>
                                    </p:animScale>
                                    <p:animScale>
                                      <p:cBhvr>
                                        <p:cTn id="41" dur="249" decel="50000">
                                          <p:stCondLst>
                                            <p:cond delay="2502"/>
                                          </p:stCondLst>
                                        </p:cTn>
                                        <p:tgtEl>
                                          <p:spTgt spid="3">
                                            <p:txEl>
                                              <p:pRg st="2" end="2"/>
                                            </p:txEl>
                                          </p:spTgt>
                                        </p:tgtEl>
                                      </p:cBhvr>
                                      <p:to x="100000" y="100000"/>
                                    </p:animScale>
                                    <p:animScale>
                                      <p:cBhvr>
                                        <p:cTn id="42" dur="39">
                                          <p:stCondLst>
                                            <p:cond delay="2712"/>
                                          </p:stCondLst>
                                        </p:cTn>
                                        <p:tgtEl>
                                          <p:spTgt spid="3">
                                            <p:txEl>
                                              <p:pRg st="2" end="2"/>
                                            </p:txEl>
                                          </p:spTgt>
                                        </p:tgtEl>
                                      </p:cBhvr>
                                      <p:to x="100000" y="95000"/>
                                    </p:animScale>
                                    <p:animScale>
                                      <p:cBhvr>
                                        <p:cTn id="43" dur="249" decel="50000">
                                          <p:stCondLst>
                                            <p:cond delay="2751"/>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78098"/>
          </a:xfrm>
        </p:spPr>
        <p:txBody>
          <a:bodyPr>
            <a:noAutofit/>
          </a:bodyPr>
          <a:lstStyle/>
          <a:p>
            <a:r>
              <a:rPr lang="mn-MN" sz="3400" b="1" dirty="0" smtClean="0">
                <a:solidFill>
                  <a:srgbClr val="0070C0"/>
                </a:solidFill>
                <a:latin typeface="Times New Roman" pitchFamily="18" charset="0"/>
                <a:cs typeface="Times New Roman" pitchFamily="18" charset="0"/>
              </a:rPr>
              <a:t>Мал аж ахуйн хөгжлийн замын сонголт</a:t>
            </a:r>
            <a:endParaRPr lang="en-US" sz="3400" b="1" dirty="0">
              <a:solidFill>
                <a:srgbClr val="0070C0"/>
              </a:solidFill>
              <a:latin typeface="Times New Roman" pitchFamily="18" charset="0"/>
              <a:cs typeface="Times New Roman" pitchFamily="18" charset="0"/>
            </a:endParaRPr>
          </a:p>
        </p:txBody>
      </p:sp>
      <p:graphicFrame>
        <p:nvGraphicFramePr>
          <p:cNvPr id="4" name="Chart 3"/>
          <p:cNvGraphicFramePr/>
          <p:nvPr>
            <p:extLst>
              <p:ext uri="{D42A27DB-BD31-4B8C-83A1-F6EECF244321}">
                <p14:modId xmlns:p14="http://schemas.microsoft.com/office/powerpoint/2010/main" val="3228063273"/>
              </p:ext>
            </p:extLst>
          </p:nvPr>
        </p:nvGraphicFramePr>
        <p:xfrm>
          <a:off x="539552" y="1052736"/>
          <a:ext cx="8136904" cy="5616624"/>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4"/>
          <p:cNvGrpSpPr/>
          <p:nvPr/>
        </p:nvGrpSpPr>
        <p:grpSpPr>
          <a:xfrm flipH="1">
            <a:off x="755576" y="6237312"/>
            <a:ext cx="4032448" cy="432048"/>
            <a:chOff x="1841008" y="165898"/>
            <a:chExt cx="1564907" cy="1204445"/>
          </a:xfrm>
        </p:grpSpPr>
        <p:sp>
          <p:nvSpPr>
            <p:cNvPr id="6" name="Chevron 5"/>
            <p:cNvSpPr/>
            <p:nvPr/>
          </p:nvSpPr>
          <p:spPr>
            <a:xfrm>
              <a:off x="1841008" y="366639"/>
              <a:ext cx="1564907" cy="802963"/>
            </a:xfrm>
            <a:prstGeom prst="chevron">
              <a:avLst/>
            </a:prstGeom>
            <a:solidFill>
              <a:schemeClr val="accent2">
                <a:lumMod val="75000"/>
              </a:schemeClr>
            </a:solidFill>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7" name="Chevron 4"/>
            <p:cNvSpPr/>
            <p:nvPr/>
          </p:nvSpPr>
          <p:spPr>
            <a:xfrm>
              <a:off x="1952788" y="165898"/>
              <a:ext cx="1313403" cy="1204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mn-MN" b="1" kern="1200" dirty="0" smtClean="0">
                  <a:solidFill>
                    <a:schemeClr val="bg1"/>
                  </a:solidFill>
                  <a:latin typeface="Times New Roman" pitchFamily="18" charset="0"/>
                  <a:cs typeface="Times New Roman" pitchFamily="18" charset="0"/>
                </a:rPr>
                <a:t>МАА-н тогтворгүй хөгжил </a:t>
              </a:r>
              <a:r>
                <a:rPr lang="mn-MN" b="1" dirty="0" smtClean="0">
                  <a:solidFill>
                    <a:schemeClr val="bg1"/>
                  </a:solidFill>
                  <a:latin typeface="Times New Roman" pitchFamily="18" charset="0"/>
                  <a:cs typeface="Times New Roman" pitchFamily="18" charset="0"/>
                </a:rPr>
                <a:t>рүү</a:t>
              </a:r>
              <a:endParaRPr lang="en-US" b="1" kern="1200"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873815611"/>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12" dur="30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7" dur="3000"/>
                                        <p:tgtEl>
                                          <p:spTgt spid="4">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22" dur="3000"/>
                                        <p:tgtEl>
                                          <p:spTgt spid="4">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32" dur="3000"/>
                                        <p:tgtEl>
                                          <p:spTgt spid="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Chart bld="category"/>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Autofit/>
          </a:bodyPr>
          <a:lstStyle/>
          <a:p>
            <a:r>
              <a:rPr lang="mn-MN" sz="3600" dirty="0" smtClean="0">
                <a:solidFill>
                  <a:srgbClr val="0070C0"/>
                </a:solidFill>
                <a:latin typeface="Times New Roman" pitchFamily="18" charset="0"/>
                <a:cs typeface="Times New Roman" pitchFamily="18" charset="0"/>
              </a:rPr>
              <a:t>Хөгжлийн хоёр замын алийг сонгохоос МАА, малчны ирээдүй хамаарах болоод байна</a:t>
            </a:r>
            <a:endParaRPr lang="en-US" sz="3600" dirty="0">
              <a:solidFill>
                <a:srgbClr val="0070C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1259632" y="2492895"/>
            <a:ext cx="2592288" cy="2704997"/>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grayscl/>
            <a:lum contrast="7000"/>
          </a:blip>
          <a:stretch>
            <a:fillRect/>
          </a:stretch>
        </p:blipFill>
        <p:spPr bwMode="auto">
          <a:xfrm>
            <a:off x="4860032" y="2420888"/>
            <a:ext cx="2865918" cy="2736304"/>
          </a:xfrm>
          <a:prstGeom prst="rect">
            <a:avLst/>
          </a:prstGeom>
          <a:noFill/>
          <a:ln>
            <a:noFill/>
          </a:ln>
        </p:spPr>
      </p:pic>
    </p:spTree>
    <p:extLst>
      <p:ext uri="{BB962C8B-B14F-4D97-AF65-F5344CB8AC3E}">
        <p14:creationId xmlns:p14="http://schemas.microsoft.com/office/powerpoint/2010/main" val="1849314124"/>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3000" fill="hold"/>
                                        <p:tgtEl>
                                          <p:spTgt spid="1028"/>
                                        </p:tgtEl>
                                        <p:attrNameLst>
                                          <p:attrName>ppt_x</p:attrName>
                                        </p:attrNameLst>
                                      </p:cBhvr>
                                      <p:tavLst>
                                        <p:tav tm="0">
                                          <p:val>
                                            <p:strVal val="0-#ppt_w/2"/>
                                          </p:val>
                                        </p:tav>
                                        <p:tav tm="100000">
                                          <p:val>
                                            <p:strVal val="#ppt_x"/>
                                          </p:val>
                                        </p:tav>
                                      </p:tavLst>
                                    </p:anim>
                                    <p:anim calcmode="lin" valueType="num">
                                      <p:cBhvr additive="base">
                                        <p:cTn id="13" dur="3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 calcmode="lin" valueType="num">
                                      <p:cBhvr additive="base">
                                        <p:cTn id="18" dur="3000" fill="hold"/>
                                        <p:tgtEl>
                                          <p:spTgt spid="1029"/>
                                        </p:tgtEl>
                                        <p:attrNameLst>
                                          <p:attrName>ppt_x</p:attrName>
                                        </p:attrNameLst>
                                      </p:cBhvr>
                                      <p:tavLst>
                                        <p:tav tm="0">
                                          <p:val>
                                            <p:strVal val="1+#ppt_w/2"/>
                                          </p:val>
                                        </p:tav>
                                        <p:tav tm="100000">
                                          <p:val>
                                            <p:strVal val="#ppt_x"/>
                                          </p:val>
                                        </p:tav>
                                      </p:tavLst>
                                    </p:anim>
                                    <p:anim calcmode="lin" valueType="num">
                                      <p:cBhvr additive="base">
                                        <p:cTn id="19" dur="3000" fill="hold"/>
                                        <p:tgtEl>
                                          <p:spTgt spid="10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pPr algn="ctr"/>
            <a:r>
              <a:rPr lang="mn-MN" sz="3200" b="1" dirty="0" smtClean="0">
                <a:latin typeface="Times New Roman" pitchFamily="18" charset="0"/>
                <a:cs typeface="Times New Roman" pitchFamily="18" charset="0"/>
              </a:rPr>
              <a:t>“Буруу замаар будаа тээвэл, буцахдаа шороо тээнэ” гэдгийг санаж сонголтоо зөв хийх юм шүү </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pic>
        <p:nvPicPr>
          <p:cNvPr id="6" name="Picture 5" descr="D:\Docs\Untitled.png"/>
          <p:cNvPicPr/>
          <p:nvPr/>
        </p:nvPicPr>
        <p:blipFill>
          <a:blip r:embed="rId2" cstate="print">
            <a:duotone>
              <a:schemeClr val="accent5">
                <a:shade val="45000"/>
                <a:satMod val="135000"/>
              </a:schemeClr>
              <a:prstClr val="white"/>
            </a:duotone>
            <a:lum contrast="-3000"/>
          </a:blip>
          <a:srcRect l="8376" r="10152"/>
          <a:stretch>
            <a:fillRect/>
          </a:stretch>
        </p:blipFill>
        <p:spPr bwMode="auto">
          <a:xfrm>
            <a:off x="5062891" y="2060848"/>
            <a:ext cx="2880320" cy="2736304"/>
          </a:xfrm>
          <a:prstGeom prst="rect">
            <a:avLst/>
          </a:prstGeom>
          <a:noFill/>
          <a:ln w="9525">
            <a:noFill/>
            <a:miter lim="800000"/>
            <a:headEnd/>
            <a:tailEnd/>
          </a:ln>
        </p:spPr>
      </p:pic>
      <p:sp>
        <p:nvSpPr>
          <p:cNvPr id="7" name="TextBox 6"/>
          <p:cNvSpPr txBox="1"/>
          <p:nvPr/>
        </p:nvSpPr>
        <p:spPr>
          <a:xfrm>
            <a:off x="1371600" y="5157192"/>
            <a:ext cx="3024336" cy="923330"/>
          </a:xfrm>
          <a:prstGeom prst="rect">
            <a:avLst/>
          </a:prstGeom>
          <a:noFill/>
        </p:spPr>
        <p:txBody>
          <a:bodyPr wrap="square" rtlCol="0">
            <a:spAutoFit/>
          </a:bodyPr>
          <a:lstStyle/>
          <a:p>
            <a:r>
              <a:rPr lang="mn-MN" dirty="0" smtClean="0">
                <a:latin typeface="Times New Roman" pitchFamily="18" charset="0"/>
                <a:cs typeface="Times New Roman" pitchFamily="18" charset="0"/>
              </a:rPr>
              <a:t>Гэрээ хийж бэлчээр мал хоёроо бодох минь яав аа, аль ч үгүй хоцрох нь....</a:t>
            </a:r>
            <a:endParaRPr lang="en-US" dirty="0">
              <a:latin typeface="Times New Roman" pitchFamily="18" charset="0"/>
              <a:cs typeface="Times New Roman" pitchFamily="18" charset="0"/>
            </a:endParaRPr>
          </a:p>
        </p:txBody>
      </p:sp>
      <p:sp>
        <p:nvSpPr>
          <p:cNvPr id="8" name="TextBox 7"/>
          <p:cNvSpPr txBox="1"/>
          <p:nvPr/>
        </p:nvSpPr>
        <p:spPr>
          <a:xfrm>
            <a:off x="4788024" y="5157192"/>
            <a:ext cx="3456384" cy="923330"/>
          </a:xfrm>
          <a:prstGeom prst="rect">
            <a:avLst/>
          </a:prstGeom>
          <a:noFill/>
        </p:spPr>
        <p:txBody>
          <a:bodyPr wrap="square" rtlCol="0">
            <a:spAutoFit/>
          </a:bodyPr>
          <a:lstStyle/>
          <a:p>
            <a:r>
              <a:rPr lang="mn-MN" dirty="0" smtClean="0">
                <a:latin typeface="Times New Roman" pitchFamily="18" charset="0"/>
                <a:cs typeface="Times New Roman" pitchFamily="18" charset="0"/>
              </a:rPr>
              <a:t>Бэлчээр ашиглалтын гэрээ чинь мал, бэлчээр хоёроос орлого, ашиг олох гарц мөн юм байна</a:t>
            </a:r>
            <a:endParaRPr lang="en-US" dirty="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3" cstate="print"/>
          <a:srcRect/>
          <a:stretch>
            <a:fillRect/>
          </a:stretch>
        </p:blipFill>
        <p:spPr bwMode="auto">
          <a:xfrm>
            <a:off x="1457577" y="1897191"/>
            <a:ext cx="2592288" cy="3063613"/>
          </a:xfrm>
          <a:prstGeom prst="rect">
            <a:avLst/>
          </a:prstGeom>
          <a:noFill/>
          <a:ln w="9525">
            <a:noFill/>
            <a:miter lim="800000"/>
            <a:headEnd/>
            <a:tailEnd/>
          </a:ln>
        </p:spPr>
      </p:pic>
    </p:spTree>
    <p:extLst>
      <p:ext uri="{BB962C8B-B14F-4D97-AF65-F5344CB8AC3E}">
        <p14:creationId xmlns:p14="http://schemas.microsoft.com/office/powerpoint/2010/main" val="20583110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1+#ppt_w/2"/>
                                          </p:val>
                                        </p:tav>
                                        <p:tav tm="100000">
                                          <p:val>
                                            <p:strVal val="#ppt_x"/>
                                          </p:val>
                                        </p:tav>
                                      </p:tavLst>
                                    </p:anim>
                                    <p:anim calcmode="lin" valueType="num">
                                      <p:cBhvr additive="base">
                                        <p:cTn id="20"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allAtOnce"/>
      <p:bldP spid="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838200"/>
            <a:ext cx="8763000" cy="5867400"/>
          </a:xfrm>
        </p:spPr>
        <p:style>
          <a:lnRef idx="2">
            <a:schemeClr val="accent1"/>
          </a:lnRef>
          <a:fillRef idx="1">
            <a:schemeClr val="lt1"/>
          </a:fillRef>
          <a:effectRef idx="0">
            <a:schemeClr val="accent1"/>
          </a:effectRef>
          <a:fontRef idx="minor">
            <a:schemeClr val="dk1"/>
          </a:fontRef>
        </p:style>
        <p:txBody>
          <a:bodyPr>
            <a:noAutofit/>
          </a:bodyPr>
          <a:lstStyle/>
          <a:p>
            <a:pPr marL="49213" indent="300038">
              <a:spcBef>
                <a:spcPts val="0"/>
              </a:spcBef>
            </a:pPr>
            <a:r>
              <a:rPr lang="mn-MN" sz="1800" dirty="0">
                <a:latin typeface="Times New Roman" pitchFamily="18" charset="0"/>
                <a:cs typeface="Times New Roman" pitchFamily="18" charset="0"/>
              </a:rPr>
              <a:t>Малын тоо толгойг хяналтгүй, эдийн засгийн эргэлтэд оруулалгүй өсгөх ганц талыг барьсан хандлагын уршгаар бэлчээрээ талхлан доройтуулж, мал сүргээ тэжээлийн ужиг хомсдолд оруулахад хүргэсэн явдал бэлчээрийг нийтээр дундаа, өөриймсөг бус сэтгэлээр уулгалан ашиглаж ирсэн эдүгээгийн тогтолцооны учруулсан хор уршиг малчдад өөрсдөд нь эргээд тусч буйг олон баримтаар </a:t>
            </a:r>
            <a:r>
              <a:rPr lang="mn-MN" sz="1800" dirty="0" smtClean="0">
                <a:latin typeface="Times New Roman" pitchFamily="18" charset="0"/>
                <a:cs typeface="Times New Roman" pitchFamily="18" charset="0"/>
              </a:rPr>
              <a:t>харлаа</a:t>
            </a:r>
            <a:r>
              <a:rPr lang="mn-MN" sz="180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marL="233363" indent="115888">
              <a:spcBef>
                <a:spcPts val="0"/>
              </a:spcBef>
            </a:pPr>
            <a:r>
              <a:rPr lang="mn-MN" sz="1800" dirty="0" smtClean="0">
                <a:latin typeface="Times New Roman" pitchFamily="18" charset="0"/>
                <a:cs typeface="Times New Roman" pitchFamily="18" charset="0"/>
              </a:rPr>
              <a:t> Хэрэв </a:t>
            </a:r>
            <a:r>
              <a:rPr lang="mn-MN" sz="1800" dirty="0">
                <a:latin typeface="Times New Roman" pitchFamily="18" charset="0"/>
                <a:cs typeface="Times New Roman" pitchFamily="18" charset="0"/>
              </a:rPr>
              <a:t>энэ байдлаар цааш явбал нэн түрүүнд бэлчээр маань улам дордох тул гарцаагүй нэгийг бодох цаг ирээд байна</a:t>
            </a:r>
            <a:r>
              <a:rPr lang="mn-MN" sz="1800" dirty="0" smtClean="0">
                <a:latin typeface="Times New Roman" pitchFamily="18" charset="0"/>
                <a:cs typeface="Times New Roman" pitchFamily="18" charset="0"/>
              </a:rPr>
              <a:t>.</a:t>
            </a:r>
          </a:p>
          <a:p>
            <a:pPr marL="233363" indent="115888">
              <a:spcBef>
                <a:spcPts val="0"/>
              </a:spcBef>
            </a:pPr>
            <a:r>
              <a:rPr lang="mn-MN" sz="2000" dirty="0">
                <a:latin typeface="Times New Roman" pitchFamily="18" charset="0"/>
                <a:cs typeface="Times New Roman" pitchFamily="18" charset="0"/>
              </a:rPr>
              <a:t> </a:t>
            </a:r>
            <a:r>
              <a:rPr lang="mn-MN" sz="1800" dirty="0" smtClean="0">
                <a:latin typeface="Times New Roman" pitchFamily="18" charset="0"/>
                <a:cs typeface="Times New Roman" pitchFamily="18" charset="0"/>
              </a:rPr>
              <a:t>Үүнээс гарах арга зам бол </a:t>
            </a:r>
            <a:r>
              <a:rPr lang="mn-MN" sz="2000" b="1" dirty="0" smtClean="0">
                <a:effectLst>
                  <a:outerShdw blurRad="38100" dist="38100" dir="2700000" algn="tl">
                    <a:srgbClr val="000000">
                      <a:alpha val="43137"/>
                    </a:srgbClr>
                  </a:outerShdw>
                </a:effectLst>
                <a:latin typeface="Times New Roman" pitchFamily="18" charset="0"/>
                <a:cs typeface="Times New Roman" pitchFamily="18" charset="0"/>
              </a:rPr>
              <a:t>БЭЛЧЭЭР АШИГЛАЛТЫН ГЭРЭЭ </a:t>
            </a:r>
            <a:r>
              <a:rPr lang="mn-MN" sz="2000" dirty="0" smtClean="0">
                <a:latin typeface="Times New Roman" pitchFamily="18" charset="0"/>
                <a:cs typeface="Times New Roman" pitchFamily="18" charset="0"/>
              </a:rPr>
              <a:t>юм. </a:t>
            </a:r>
          </a:p>
          <a:p>
            <a:pPr marL="233363" indent="115888">
              <a:spcBef>
                <a:spcPts val="0"/>
              </a:spcBef>
            </a:pPr>
            <a:r>
              <a:rPr lang="mn-MN" sz="2000" dirty="0">
                <a:latin typeface="Times New Roman" pitchFamily="18" charset="0"/>
                <a:cs typeface="Times New Roman" pitchFamily="18" charset="0"/>
              </a:rPr>
              <a:t> </a:t>
            </a:r>
            <a:r>
              <a:rPr lang="mn-MN" sz="1800" dirty="0" smtClean="0">
                <a:latin typeface="Times New Roman" pitchFamily="18" charset="0"/>
                <a:cs typeface="Times New Roman" pitchFamily="18" charset="0"/>
              </a:rPr>
              <a:t>Бэлчээр </a:t>
            </a:r>
            <a:r>
              <a:rPr lang="mn-MN" sz="1800" dirty="0">
                <a:latin typeface="Times New Roman" pitchFamily="18" charset="0"/>
                <a:cs typeface="Times New Roman" pitchFamily="18" charset="0"/>
              </a:rPr>
              <a:t>ашиглалтын гэрээ бол бэлчээрийг өмчлөгч болох төр, бэлчээр ашиглагч болох малчдын байгууллага </a:t>
            </a:r>
            <a:r>
              <a:rPr lang="en-US" sz="1800" dirty="0">
                <a:latin typeface="Times New Roman" pitchFamily="18" charset="0"/>
                <a:cs typeface="Times New Roman" pitchFamily="18" charset="0"/>
              </a:rPr>
              <a:t>(</a:t>
            </a:r>
            <a:r>
              <a:rPr lang="mn-MN" sz="1800" dirty="0">
                <a:latin typeface="Times New Roman" pitchFamily="18" charset="0"/>
                <a:cs typeface="Times New Roman" pitchFamily="18" charset="0"/>
              </a:rPr>
              <a:t>бэлчээр ашиглагчдын хэсэг, малчдын бүлэг, нөхөрлөл</a:t>
            </a:r>
            <a:r>
              <a:rPr lang="en-US" sz="1800" dirty="0">
                <a:latin typeface="Times New Roman" pitchFamily="18" charset="0"/>
                <a:cs typeface="Times New Roman" pitchFamily="18" charset="0"/>
              </a:rPr>
              <a:t>)</a:t>
            </a:r>
            <a:r>
              <a:rPr lang="mn-MN" sz="1800" dirty="0">
                <a:latin typeface="Times New Roman" pitchFamily="18" charset="0"/>
                <a:cs typeface="Times New Roman" pitchFamily="18" charset="0"/>
              </a:rPr>
              <a:t>-ын хооронд зөвшилцөн тохиролцох үндсэн дээр: </a:t>
            </a:r>
            <a:endParaRPr lang="en-US" sz="2000" dirty="0">
              <a:latin typeface="Times New Roman" pitchFamily="18" charset="0"/>
              <a:cs typeface="Times New Roman" pitchFamily="18" charset="0"/>
            </a:endParaRPr>
          </a:p>
          <a:p>
            <a:pPr marL="633413" lvl="1" indent="115888">
              <a:spcBef>
                <a:spcPts val="0"/>
              </a:spcBef>
            </a:pPr>
            <a:r>
              <a:rPr lang="mn-MN" sz="1700" dirty="0" smtClean="0">
                <a:latin typeface="Times New Roman" pitchFamily="18" charset="0"/>
                <a:cs typeface="Times New Roman" pitchFamily="18" charset="0"/>
              </a:rPr>
              <a:t> </a:t>
            </a:r>
            <a:r>
              <a:rPr lang="mn-MN" sz="1800" dirty="0" smtClean="0">
                <a:latin typeface="Times New Roman" pitchFamily="18" charset="0"/>
                <a:cs typeface="Times New Roman" pitchFamily="18" charset="0"/>
              </a:rPr>
              <a:t>бэлчээр </a:t>
            </a:r>
            <a:r>
              <a:rPr lang="mn-MN" sz="1800" dirty="0">
                <a:latin typeface="Times New Roman" pitchFamily="18" charset="0"/>
                <a:cs typeface="Times New Roman" pitchFamily="18" charset="0"/>
              </a:rPr>
              <a:t>зохистой ашиглах, хамгаалах</a:t>
            </a:r>
            <a:endParaRPr lang="en-US" sz="1800" dirty="0">
              <a:latin typeface="Times New Roman" pitchFamily="18" charset="0"/>
              <a:cs typeface="Times New Roman" pitchFamily="18" charset="0"/>
            </a:endParaRPr>
          </a:p>
          <a:p>
            <a:pPr marL="633413" lvl="1" indent="115888">
              <a:spcBef>
                <a:spcPts val="0"/>
              </a:spcBef>
            </a:pPr>
            <a:r>
              <a:rPr lang="mn-MN" sz="1800" dirty="0" smtClean="0">
                <a:latin typeface="Times New Roman" pitchFamily="18" charset="0"/>
                <a:cs typeface="Times New Roman" pitchFamily="18" charset="0"/>
              </a:rPr>
              <a:t> одоо </a:t>
            </a:r>
            <a:r>
              <a:rPr lang="mn-MN" sz="1800" dirty="0">
                <a:latin typeface="Times New Roman" pitchFamily="18" charset="0"/>
                <a:cs typeface="Times New Roman" pitchFamily="18" charset="0"/>
              </a:rPr>
              <a:t>бий болоод байгаа доройтол, талхлагдлыг </a:t>
            </a:r>
            <a:r>
              <a:rPr lang="mn-MN" sz="1800" dirty="0" smtClean="0">
                <a:latin typeface="Times New Roman" pitchFamily="18" charset="0"/>
                <a:cs typeface="Times New Roman" pitchFamily="18" charset="0"/>
              </a:rPr>
              <a:t>бууруулах</a:t>
            </a:r>
          </a:p>
          <a:p>
            <a:pPr marL="633413" lvl="1" indent="115888">
              <a:spcBef>
                <a:spcPts val="0"/>
              </a:spcBef>
            </a:pPr>
            <a:r>
              <a:rPr lang="mn-MN" sz="1800" dirty="0" smtClean="0">
                <a:latin typeface="Times New Roman" pitchFamily="18" charset="0"/>
                <a:cs typeface="Times New Roman" pitchFamily="18" charset="0"/>
              </a:rPr>
              <a:t>бусад аймаг, сумдаас ирэх гадны малчдын их нүүдэл, түүнээс үүдэлтэй  ачааллаас сэргийлэх</a:t>
            </a:r>
          </a:p>
          <a:p>
            <a:pPr marL="633413" lvl="1" indent="115888">
              <a:spcBef>
                <a:spcPts val="0"/>
              </a:spcBef>
            </a:pPr>
            <a:r>
              <a:rPr lang="mn-MN" sz="1800" dirty="0" smtClean="0">
                <a:latin typeface="Times New Roman" pitchFamily="18" charset="0"/>
                <a:cs typeface="Times New Roman" pitchFamily="18" charset="0"/>
              </a:rPr>
              <a:t>хадлан, уул уурхай зэрэг улам эрчимжиж байгаа газар ашиглалтын бусад хэлбэрүүдийг зохистой түвшинд барих, зохицуулахад чухал үүрэг гүйцэтгэх</a:t>
            </a:r>
          </a:p>
          <a:p>
            <a:pPr marL="633413" lvl="1" indent="115888">
              <a:spcBef>
                <a:spcPts val="0"/>
              </a:spcBef>
            </a:pPr>
            <a:r>
              <a:rPr lang="mn-MN" sz="1800" dirty="0" smtClean="0">
                <a:latin typeface="Times New Roman" pitchFamily="18" charset="0"/>
                <a:cs typeface="Times New Roman" pitchFamily="18" charset="0"/>
              </a:rPr>
              <a:t> бэлчээрийн </a:t>
            </a:r>
            <a:r>
              <a:rPr lang="mn-MN" sz="1800" dirty="0">
                <a:latin typeface="Times New Roman" pitchFamily="18" charset="0"/>
                <a:cs typeface="Times New Roman" pitchFamily="18" charset="0"/>
              </a:rPr>
              <a:t>нөхөн сэргэх чадавхийг сайжруулах талаар хүлээх үүрэг хариуцлага, эрх хэмжээг тодорхойлох, гэрээний хэрэгжилтийг дүгнэх асуудлыг цогцоор тусгасан баримт бичиг мөн. </a:t>
            </a:r>
            <a:endParaRPr lang="en-US" sz="1800" dirty="0">
              <a:latin typeface="Times New Roman" pitchFamily="18" charset="0"/>
              <a:cs typeface="Times New Roman" pitchFamily="18" charset="0"/>
            </a:endParaRPr>
          </a:p>
        </p:txBody>
      </p:sp>
      <p:sp>
        <p:nvSpPr>
          <p:cNvPr id="2" name="Rectangle 1"/>
          <p:cNvSpPr/>
          <p:nvPr/>
        </p:nvSpPr>
        <p:spPr>
          <a:xfrm>
            <a:off x="635000" y="260316"/>
            <a:ext cx="8153400" cy="4770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mn-MN" sz="2500" b="1" dirty="0">
                <a:ln w="10541" cmpd="sng">
                  <a:solidFill>
                    <a:schemeClr val="tx1"/>
                  </a:solidFill>
                  <a:prstDash val="solid"/>
                </a:ln>
                <a:solidFill>
                  <a:schemeClr val="tx1">
                    <a:lumMod val="75000"/>
                    <a:lumOff val="25000"/>
                  </a:schemeClr>
                </a:solidFill>
                <a:effectLst>
                  <a:innerShdw blurRad="63500" dist="50800" dir="13500000">
                    <a:prstClr val="black">
                      <a:alpha val="50000"/>
                    </a:prstClr>
                  </a:innerShdw>
                </a:effectLst>
                <a:latin typeface="Times New Roman"/>
                <a:ea typeface="Times New Roman"/>
                <a:cs typeface="Times New Roman"/>
              </a:rPr>
              <a:t>БЭЛЧЭЭР </a:t>
            </a:r>
            <a:r>
              <a:rPr lang="mn-MN" sz="2500" b="1" dirty="0" smtClean="0">
                <a:ln w="10541" cmpd="sng">
                  <a:solidFill>
                    <a:schemeClr val="tx1"/>
                  </a:solidFill>
                  <a:prstDash val="solid"/>
                </a:ln>
                <a:solidFill>
                  <a:schemeClr val="tx1">
                    <a:lumMod val="75000"/>
                    <a:lumOff val="25000"/>
                  </a:schemeClr>
                </a:solidFill>
                <a:effectLst>
                  <a:innerShdw blurRad="63500" dist="50800" dir="13500000">
                    <a:prstClr val="black">
                      <a:alpha val="50000"/>
                    </a:prstClr>
                  </a:innerShdw>
                </a:effectLst>
                <a:latin typeface="Times New Roman"/>
                <a:ea typeface="Times New Roman"/>
                <a:cs typeface="Times New Roman"/>
              </a:rPr>
              <a:t>АШИГЛАЛТЫН </a:t>
            </a:r>
            <a:r>
              <a:rPr lang="mn-MN" sz="2500" b="1" dirty="0">
                <a:ln w="10541" cmpd="sng">
                  <a:solidFill>
                    <a:schemeClr val="tx1"/>
                  </a:solidFill>
                  <a:prstDash val="solid"/>
                </a:ln>
                <a:solidFill>
                  <a:schemeClr val="tx1">
                    <a:lumMod val="75000"/>
                    <a:lumOff val="25000"/>
                  </a:schemeClr>
                </a:solidFill>
                <a:effectLst>
                  <a:innerShdw blurRad="63500" dist="50800" dir="13500000">
                    <a:prstClr val="black">
                      <a:alpha val="50000"/>
                    </a:prstClr>
                  </a:innerShdw>
                </a:effectLst>
                <a:latin typeface="Times New Roman"/>
                <a:ea typeface="Times New Roman"/>
                <a:cs typeface="Times New Roman"/>
              </a:rPr>
              <a:t>ГЭРЭЭ</a:t>
            </a:r>
            <a:endParaRPr lang="en-US" sz="2500" dirty="0"/>
          </a:p>
        </p:txBody>
      </p:sp>
    </p:spTree>
    <p:extLst>
      <p:ext uri="{BB962C8B-B14F-4D97-AF65-F5344CB8AC3E}">
        <p14:creationId xmlns:p14="http://schemas.microsoft.com/office/powerpoint/2010/main" val="42225571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5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500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80">
                                          <p:stCondLst>
                                            <p:cond delay="0"/>
                                          </p:stCondLst>
                                        </p:cTn>
                                        <p:tgtEl>
                                          <p:spTgt spid="3">
                                            <p:txEl>
                                              <p:pRg st="2" end="2"/>
                                            </p:txEl>
                                          </p:spTgt>
                                        </p:tgtEl>
                                      </p:cBhvr>
                                    </p:animEffect>
                                    <p:anim calcmode="lin" valueType="num">
                                      <p:cBhvr>
                                        <p:cTn id="3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2" end="2"/>
                                            </p:txEl>
                                          </p:spTgt>
                                        </p:tgtEl>
                                      </p:cBhvr>
                                      <p:to x="100000" y="60000"/>
                                    </p:animScale>
                                    <p:animScale>
                                      <p:cBhvr>
                                        <p:cTn id="42" dur="166" decel="50000">
                                          <p:stCondLst>
                                            <p:cond delay="676"/>
                                          </p:stCondLst>
                                        </p:cTn>
                                        <p:tgtEl>
                                          <p:spTgt spid="3">
                                            <p:txEl>
                                              <p:pRg st="2" end="2"/>
                                            </p:txEl>
                                          </p:spTgt>
                                        </p:tgtEl>
                                      </p:cBhvr>
                                      <p:to x="100000" y="100000"/>
                                    </p:animScale>
                                    <p:animScale>
                                      <p:cBhvr>
                                        <p:cTn id="43" dur="26">
                                          <p:stCondLst>
                                            <p:cond delay="1312"/>
                                          </p:stCondLst>
                                        </p:cTn>
                                        <p:tgtEl>
                                          <p:spTgt spid="3">
                                            <p:txEl>
                                              <p:pRg st="2" end="2"/>
                                            </p:txEl>
                                          </p:spTgt>
                                        </p:tgtEl>
                                      </p:cBhvr>
                                      <p:to x="100000" y="80000"/>
                                    </p:animScale>
                                    <p:animScale>
                                      <p:cBhvr>
                                        <p:cTn id="44" dur="166" decel="50000">
                                          <p:stCondLst>
                                            <p:cond delay="1338"/>
                                          </p:stCondLst>
                                        </p:cTn>
                                        <p:tgtEl>
                                          <p:spTgt spid="3">
                                            <p:txEl>
                                              <p:pRg st="2" end="2"/>
                                            </p:txEl>
                                          </p:spTgt>
                                        </p:tgtEl>
                                      </p:cBhvr>
                                      <p:to x="100000" y="100000"/>
                                    </p:animScale>
                                    <p:animScale>
                                      <p:cBhvr>
                                        <p:cTn id="45" dur="26">
                                          <p:stCondLst>
                                            <p:cond delay="1642"/>
                                          </p:stCondLst>
                                        </p:cTn>
                                        <p:tgtEl>
                                          <p:spTgt spid="3">
                                            <p:txEl>
                                              <p:pRg st="2" end="2"/>
                                            </p:txEl>
                                          </p:spTgt>
                                        </p:tgtEl>
                                      </p:cBhvr>
                                      <p:to x="100000" y="90000"/>
                                    </p:animScale>
                                    <p:animScale>
                                      <p:cBhvr>
                                        <p:cTn id="46" dur="166" decel="50000">
                                          <p:stCondLst>
                                            <p:cond delay="1668"/>
                                          </p:stCondLst>
                                        </p:cTn>
                                        <p:tgtEl>
                                          <p:spTgt spid="3">
                                            <p:txEl>
                                              <p:pRg st="2" end="2"/>
                                            </p:txEl>
                                          </p:spTgt>
                                        </p:tgtEl>
                                      </p:cBhvr>
                                      <p:to x="100000" y="100000"/>
                                    </p:animScale>
                                    <p:animScale>
                                      <p:cBhvr>
                                        <p:cTn id="47" dur="26">
                                          <p:stCondLst>
                                            <p:cond delay="1808"/>
                                          </p:stCondLst>
                                        </p:cTn>
                                        <p:tgtEl>
                                          <p:spTgt spid="3">
                                            <p:txEl>
                                              <p:pRg st="2" end="2"/>
                                            </p:txEl>
                                          </p:spTgt>
                                        </p:tgtEl>
                                      </p:cBhvr>
                                      <p:to x="100000" y="95000"/>
                                    </p:animScale>
                                    <p:animScale>
                                      <p:cBhvr>
                                        <p:cTn id="48" dur="166" decel="50000">
                                          <p:stCondLst>
                                            <p:cond delay="1834"/>
                                          </p:stCondLst>
                                        </p:cTn>
                                        <p:tgtEl>
                                          <p:spTgt spid="3">
                                            <p:txEl>
                                              <p:pRg st="2" end="2"/>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500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wipe(down)">
                                      <p:cBhvr>
                                        <p:cTn id="53" dur="580">
                                          <p:stCondLst>
                                            <p:cond delay="0"/>
                                          </p:stCondLst>
                                        </p:cTn>
                                        <p:tgtEl>
                                          <p:spTgt spid="3">
                                            <p:txEl>
                                              <p:pRg st="3" end="3"/>
                                            </p:txEl>
                                          </p:spTgt>
                                        </p:tgtEl>
                                      </p:cBhvr>
                                    </p:animEffect>
                                    <p:anim calcmode="lin" valueType="num">
                                      <p:cBhvr>
                                        <p:cTn id="5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3" end="3"/>
                                            </p:txEl>
                                          </p:spTgt>
                                        </p:tgtEl>
                                      </p:cBhvr>
                                      <p:to x="100000" y="60000"/>
                                    </p:animScale>
                                    <p:animScale>
                                      <p:cBhvr>
                                        <p:cTn id="60" dur="166" decel="50000">
                                          <p:stCondLst>
                                            <p:cond delay="676"/>
                                          </p:stCondLst>
                                        </p:cTn>
                                        <p:tgtEl>
                                          <p:spTgt spid="3">
                                            <p:txEl>
                                              <p:pRg st="3" end="3"/>
                                            </p:txEl>
                                          </p:spTgt>
                                        </p:tgtEl>
                                      </p:cBhvr>
                                      <p:to x="100000" y="100000"/>
                                    </p:animScale>
                                    <p:animScale>
                                      <p:cBhvr>
                                        <p:cTn id="61" dur="26">
                                          <p:stCondLst>
                                            <p:cond delay="1312"/>
                                          </p:stCondLst>
                                        </p:cTn>
                                        <p:tgtEl>
                                          <p:spTgt spid="3">
                                            <p:txEl>
                                              <p:pRg st="3" end="3"/>
                                            </p:txEl>
                                          </p:spTgt>
                                        </p:tgtEl>
                                      </p:cBhvr>
                                      <p:to x="100000" y="80000"/>
                                    </p:animScale>
                                    <p:animScale>
                                      <p:cBhvr>
                                        <p:cTn id="62" dur="166" decel="50000">
                                          <p:stCondLst>
                                            <p:cond delay="1338"/>
                                          </p:stCondLst>
                                        </p:cTn>
                                        <p:tgtEl>
                                          <p:spTgt spid="3">
                                            <p:txEl>
                                              <p:pRg st="3" end="3"/>
                                            </p:txEl>
                                          </p:spTgt>
                                        </p:tgtEl>
                                      </p:cBhvr>
                                      <p:to x="100000" y="100000"/>
                                    </p:animScale>
                                    <p:animScale>
                                      <p:cBhvr>
                                        <p:cTn id="63" dur="26">
                                          <p:stCondLst>
                                            <p:cond delay="1642"/>
                                          </p:stCondLst>
                                        </p:cTn>
                                        <p:tgtEl>
                                          <p:spTgt spid="3">
                                            <p:txEl>
                                              <p:pRg st="3" end="3"/>
                                            </p:txEl>
                                          </p:spTgt>
                                        </p:tgtEl>
                                      </p:cBhvr>
                                      <p:to x="100000" y="90000"/>
                                    </p:animScale>
                                    <p:animScale>
                                      <p:cBhvr>
                                        <p:cTn id="64" dur="166" decel="50000">
                                          <p:stCondLst>
                                            <p:cond delay="1668"/>
                                          </p:stCondLst>
                                        </p:cTn>
                                        <p:tgtEl>
                                          <p:spTgt spid="3">
                                            <p:txEl>
                                              <p:pRg st="3" end="3"/>
                                            </p:txEl>
                                          </p:spTgt>
                                        </p:tgtEl>
                                      </p:cBhvr>
                                      <p:to x="100000" y="100000"/>
                                    </p:animScale>
                                    <p:animScale>
                                      <p:cBhvr>
                                        <p:cTn id="65" dur="26">
                                          <p:stCondLst>
                                            <p:cond delay="1808"/>
                                          </p:stCondLst>
                                        </p:cTn>
                                        <p:tgtEl>
                                          <p:spTgt spid="3">
                                            <p:txEl>
                                              <p:pRg st="3" end="3"/>
                                            </p:txEl>
                                          </p:spTgt>
                                        </p:tgtEl>
                                      </p:cBhvr>
                                      <p:to x="100000" y="95000"/>
                                    </p:animScale>
                                    <p:animScale>
                                      <p:cBhvr>
                                        <p:cTn id="66" dur="166" decel="50000">
                                          <p:stCondLst>
                                            <p:cond delay="1834"/>
                                          </p:stCondLst>
                                        </p:cTn>
                                        <p:tgtEl>
                                          <p:spTgt spid="3">
                                            <p:txEl>
                                              <p:pRg st="3" end="3"/>
                                            </p:txEl>
                                          </p:spTgt>
                                        </p:tgtEl>
                                      </p:cBhvr>
                                      <p:to x="100000" y="100000"/>
                                    </p:animScale>
                                  </p:childTnLst>
                                </p:cTn>
                              </p:par>
                              <p:par>
                                <p:cTn id="67" presetID="26" presetClass="entr" presetSubtype="0" fill="hold" grpId="0" nodeType="withEffect">
                                  <p:stCondLst>
                                    <p:cond delay="500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wipe(down)">
                                      <p:cBhvr>
                                        <p:cTn id="69" dur="580">
                                          <p:stCondLst>
                                            <p:cond delay="0"/>
                                          </p:stCondLst>
                                        </p:cTn>
                                        <p:tgtEl>
                                          <p:spTgt spid="3">
                                            <p:txEl>
                                              <p:pRg st="4" end="4"/>
                                            </p:txEl>
                                          </p:spTgt>
                                        </p:tgtEl>
                                      </p:cBhvr>
                                    </p:animEffect>
                                    <p:anim calcmode="lin" valueType="num">
                                      <p:cBhvr>
                                        <p:cTn id="7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4" end="4"/>
                                            </p:txEl>
                                          </p:spTgt>
                                        </p:tgtEl>
                                      </p:cBhvr>
                                      <p:to x="100000" y="60000"/>
                                    </p:animScale>
                                    <p:animScale>
                                      <p:cBhvr>
                                        <p:cTn id="76" dur="166" decel="50000">
                                          <p:stCondLst>
                                            <p:cond delay="676"/>
                                          </p:stCondLst>
                                        </p:cTn>
                                        <p:tgtEl>
                                          <p:spTgt spid="3">
                                            <p:txEl>
                                              <p:pRg st="4" end="4"/>
                                            </p:txEl>
                                          </p:spTgt>
                                        </p:tgtEl>
                                      </p:cBhvr>
                                      <p:to x="100000" y="100000"/>
                                    </p:animScale>
                                    <p:animScale>
                                      <p:cBhvr>
                                        <p:cTn id="77" dur="26">
                                          <p:stCondLst>
                                            <p:cond delay="1312"/>
                                          </p:stCondLst>
                                        </p:cTn>
                                        <p:tgtEl>
                                          <p:spTgt spid="3">
                                            <p:txEl>
                                              <p:pRg st="4" end="4"/>
                                            </p:txEl>
                                          </p:spTgt>
                                        </p:tgtEl>
                                      </p:cBhvr>
                                      <p:to x="100000" y="80000"/>
                                    </p:animScale>
                                    <p:animScale>
                                      <p:cBhvr>
                                        <p:cTn id="78" dur="166" decel="50000">
                                          <p:stCondLst>
                                            <p:cond delay="1338"/>
                                          </p:stCondLst>
                                        </p:cTn>
                                        <p:tgtEl>
                                          <p:spTgt spid="3">
                                            <p:txEl>
                                              <p:pRg st="4" end="4"/>
                                            </p:txEl>
                                          </p:spTgt>
                                        </p:tgtEl>
                                      </p:cBhvr>
                                      <p:to x="100000" y="100000"/>
                                    </p:animScale>
                                    <p:animScale>
                                      <p:cBhvr>
                                        <p:cTn id="79" dur="26">
                                          <p:stCondLst>
                                            <p:cond delay="1642"/>
                                          </p:stCondLst>
                                        </p:cTn>
                                        <p:tgtEl>
                                          <p:spTgt spid="3">
                                            <p:txEl>
                                              <p:pRg st="4" end="4"/>
                                            </p:txEl>
                                          </p:spTgt>
                                        </p:tgtEl>
                                      </p:cBhvr>
                                      <p:to x="100000" y="90000"/>
                                    </p:animScale>
                                    <p:animScale>
                                      <p:cBhvr>
                                        <p:cTn id="80" dur="166" decel="50000">
                                          <p:stCondLst>
                                            <p:cond delay="1668"/>
                                          </p:stCondLst>
                                        </p:cTn>
                                        <p:tgtEl>
                                          <p:spTgt spid="3">
                                            <p:txEl>
                                              <p:pRg st="4" end="4"/>
                                            </p:txEl>
                                          </p:spTgt>
                                        </p:tgtEl>
                                      </p:cBhvr>
                                      <p:to x="100000" y="100000"/>
                                    </p:animScale>
                                    <p:animScale>
                                      <p:cBhvr>
                                        <p:cTn id="81" dur="26">
                                          <p:stCondLst>
                                            <p:cond delay="1808"/>
                                          </p:stCondLst>
                                        </p:cTn>
                                        <p:tgtEl>
                                          <p:spTgt spid="3">
                                            <p:txEl>
                                              <p:pRg st="4" end="4"/>
                                            </p:txEl>
                                          </p:spTgt>
                                        </p:tgtEl>
                                      </p:cBhvr>
                                      <p:to x="100000" y="95000"/>
                                    </p:animScale>
                                    <p:animScale>
                                      <p:cBhvr>
                                        <p:cTn id="82" dur="166" decel="50000">
                                          <p:stCondLst>
                                            <p:cond delay="1834"/>
                                          </p:stCondLst>
                                        </p:cTn>
                                        <p:tgtEl>
                                          <p:spTgt spid="3">
                                            <p:txEl>
                                              <p:pRg st="4" end="4"/>
                                            </p:txEl>
                                          </p:spTgt>
                                        </p:tgtEl>
                                      </p:cBhvr>
                                      <p:to x="100000" y="100000"/>
                                    </p:animScale>
                                  </p:childTnLst>
                                </p:cTn>
                              </p:par>
                              <p:par>
                                <p:cTn id="83" presetID="26" presetClass="entr" presetSubtype="0" fill="hold" grpId="0" nodeType="withEffect">
                                  <p:stCondLst>
                                    <p:cond delay="5000"/>
                                  </p:stCondLst>
                                  <p:childTnLst>
                                    <p:set>
                                      <p:cBhvr>
                                        <p:cTn id="84" dur="1" fill="hold">
                                          <p:stCondLst>
                                            <p:cond delay="0"/>
                                          </p:stCondLst>
                                        </p:cTn>
                                        <p:tgtEl>
                                          <p:spTgt spid="3">
                                            <p:txEl>
                                              <p:pRg st="5" end="5"/>
                                            </p:txEl>
                                          </p:spTgt>
                                        </p:tgtEl>
                                        <p:attrNameLst>
                                          <p:attrName>style.visibility</p:attrName>
                                        </p:attrNameLst>
                                      </p:cBhvr>
                                      <p:to>
                                        <p:strVal val="visible"/>
                                      </p:to>
                                    </p:set>
                                    <p:animEffect transition="in" filter="wipe(down)">
                                      <p:cBhvr>
                                        <p:cTn id="85" dur="580">
                                          <p:stCondLst>
                                            <p:cond delay="0"/>
                                          </p:stCondLst>
                                        </p:cTn>
                                        <p:tgtEl>
                                          <p:spTgt spid="3">
                                            <p:txEl>
                                              <p:pRg st="5" end="5"/>
                                            </p:txEl>
                                          </p:spTgt>
                                        </p:tgtEl>
                                      </p:cBhvr>
                                    </p:animEffect>
                                    <p:anim calcmode="lin" valueType="num">
                                      <p:cBhvr>
                                        <p:cTn id="8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5" end="5"/>
                                            </p:txEl>
                                          </p:spTgt>
                                        </p:tgtEl>
                                      </p:cBhvr>
                                      <p:to x="100000" y="60000"/>
                                    </p:animScale>
                                    <p:animScale>
                                      <p:cBhvr>
                                        <p:cTn id="92" dur="166" decel="50000">
                                          <p:stCondLst>
                                            <p:cond delay="676"/>
                                          </p:stCondLst>
                                        </p:cTn>
                                        <p:tgtEl>
                                          <p:spTgt spid="3">
                                            <p:txEl>
                                              <p:pRg st="5" end="5"/>
                                            </p:txEl>
                                          </p:spTgt>
                                        </p:tgtEl>
                                      </p:cBhvr>
                                      <p:to x="100000" y="100000"/>
                                    </p:animScale>
                                    <p:animScale>
                                      <p:cBhvr>
                                        <p:cTn id="93" dur="26">
                                          <p:stCondLst>
                                            <p:cond delay="1312"/>
                                          </p:stCondLst>
                                        </p:cTn>
                                        <p:tgtEl>
                                          <p:spTgt spid="3">
                                            <p:txEl>
                                              <p:pRg st="5" end="5"/>
                                            </p:txEl>
                                          </p:spTgt>
                                        </p:tgtEl>
                                      </p:cBhvr>
                                      <p:to x="100000" y="80000"/>
                                    </p:animScale>
                                    <p:animScale>
                                      <p:cBhvr>
                                        <p:cTn id="94" dur="166" decel="50000">
                                          <p:stCondLst>
                                            <p:cond delay="1338"/>
                                          </p:stCondLst>
                                        </p:cTn>
                                        <p:tgtEl>
                                          <p:spTgt spid="3">
                                            <p:txEl>
                                              <p:pRg st="5" end="5"/>
                                            </p:txEl>
                                          </p:spTgt>
                                        </p:tgtEl>
                                      </p:cBhvr>
                                      <p:to x="100000" y="100000"/>
                                    </p:animScale>
                                    <p:animScale>
                                      <p:cBhvr>
                                        <p:cTn id="95" dur="26">
                                          <p:stCondLst>
                                            <p:cond delay="1642"/>
                                          </p:stCondLst>
                                        </p:cTn>
                                        <p:tgtEl>
                                          <p:spTgt spid="3">
                                            <p:txEl>
                                              <p:pRg st="5" end="5"/>
                                            </p:txEl>
                                          </p:spTgt>
                                        </p:tgtEl>
                                      </p:cBhvr>
                                      <p:to x="100000" y="90000"/>
                                    </p:animScale>
                                    <p:animScale>
                                      <p:cBhvr>
                                        <p:cTn id="96" dur="166" decel="50000">
                                          <p:stCondLst>
                                            <p:cond delay="1668"/>
                                          </p:stCondLst>
                                        </p:cTn>
                                        <p:tgtEl>
                                          <p:spTgt spid="3">
                                            <p:txEl>
                                              <p:pRg st="5" end="5"/>
                                            </p:txEl>
                                          </p:spTgt>
                                        </p:tgtEl>
                                      </p:cBhvr>
                                      <p:to x="100000" y="100000"/>
                                    </p:animScale>
                                    <p:animScale>
                                      <p:cBhvr>
                                        <p:cTn id="97" dur="26">
                                          <p:stCondLst>
                                            <p:cond delay="1808"/>
                                          </p:stCondLst>
                                        </p:cTn>
                                        <p:tgtEl>
                                          <p:spTgt spid="3">
                                            <p:txEl>
                                              <p:pRg st="5" end="5"/>
                                            </p:txEl>
                                          </p:spTgt>
                                        </p:tgtEl>
                                      </p:cBhvr>
                                      <p:to x="100000" y="95000"/>
                                    </p:animScale>
                                    <p:animScale>
                                      <p:cBhvr>
                                        <p:cTn id="98" dur="166" decel="50000">
                                          <p:stCondLst>
                                            <p:cond delay="1834"/>
                                          </p:stCondLst>
                                        </p:cTn>
                                        <p:tgtEl>
                                          <p:spTgt spid="3">
                                            <p:txEl>
                                              <p:pRg st="5" end="5"/>
                                            </p:txEl>
                                          </p:spTgt>
                                        </p:tgtEl>
                                      </p:cBhvr>
                                      <p:to x="100000" y="100000"/>
                                    </p:animScale>
                                  </p:childTnLst>
                                </p:cTn>
                              </p:par>
                              <p:par>
                                <p:cTn id="99" presetID="26" presetClass="entr" presetSubtype="0" fill="hold" grpId="0" nodeType="withEffect">
                                  <p:stCondLst>
                                    <p:cond delay="5000"/>
                                  </p:stCondLst>
                                  <p:childTnLst>
                                    <p:set>
                                      <p:cBhvr>
                                        <p:cTn id="100" dur="1" fill="hold">
                                          <p:stCondLst>
                                            <p:cond delay="0"/>
                                          </p:stCondLst>
                                        </p:cTn>
                                        <p:tgtEl>
                                          <p:spTgt spid="3">
                                            <p:txEl>
                                              <p:pRg st="6" end="6"/>
                                            </p:txEl>
                                          </p:spTgt>
                                        </p:tgtEl>
                                        <p:attrNameLst>
                                          <p:attrName>style.visibility</p:attrName>
                                        </p:attrNameLst>
                                      </p:cBhvr>
                                      <p:to>
                                        <p:strVal val="visible"/>
                                      </p:to>
                                    </p:set>
                                    <p:animEffect transition="in" filter="wipe(down)">
                                      <p:cBhvr>
                                        <p:cTn id="101" dur="580">
                                          <p:stCondLst>
                                            <p:cond delay="0"/>
                                          </p:stCondLst>
                                        </p:cTn>
                                        <p:tgtEl>
                                          <p:spTgt spid="3">
                                            <p:txEl>
                                              <p:pRg st="6" end="6"/>
                                            </p:txEl>
                                          </p:spTgt>
                                        </p:tgtEl>
                                      </p:cBhvr>
                                    </p:animEffect>
                                    <p:anim calcmode="lin" valueType="num">
                                      <p:cBhvr>
                                        <p:cTn id="10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txEl>
                                              <p:pRg st="6" end="6"/>
                                            </p:txEl>
                                          </p:spTgt>
                                        </p:tgtEl>
                                      </p:cBhvr>
                                      <p:to x="100000" y="60000"/>
                                    </p:animScale>
                                    <p:animScale>
                                      <p:cBhvr>
                                        <p:cTn id="108" dur="166" decel="50000">
                                          <p:stCondLst>
                                            <p:cond delay="676"/>
                                          </p:stCondLst>
                                        </p:cTn>
                                        <p:tgtEl>
                                          <p:spTgt spid="3">
                                            <p:txEl>
                                              <p:pRg st="6" end="6"/>
                                            </p:txEl>
                                          </p:spTgt>
                                        </p:tgtEl>
                                      </p:cBhvr>
                                      <p:to x="100000" y="100000"/>
                                    </p:animScale>
                                    <p:animScale>
                                      <p:cBhvr>
                                        <p:cTn id="109" dur="26">
                                          <p:stCondLst>
                                            <p:cond delay="1312"/>
                                          </p:stCondLst>
                                        </p:cTn>
                                        <p:tgtEl>
                                          <p:spTgt spid="3">
                                            <p:txEl>
                                              <p:pRg st="6" end="6"/>
                                            </p:txEl>
                                          </p:spTgt>
                                        </p:tgtEl>
                                      </p:cBhvr>
                                      <p:to x="100000" y="80000"/>
                                    </p:animScale>
                                    <p:animScale>
                                      <p:cBhvr>
                                        <p:cTn id="110" dur="166" decel="50000">
                                          <p:stCondLst>
                                            <p:cond delay="1338"/>
                                          </p:stCondLst>
                                        </p:cTn>
                                        <p:tgtEl>
                                          <p:spTgt spid="3">
                                            <p:txEl>
                                              <p:pRg st="6" end="6"/>
                                            </p:txEl>
                                          </p:spTgt>
                                        </p:tgtEl>
                                      </p:cBhvr>
                                      <p:to x="100000" y="100000"/>
                                    </p:animScale>
                                    <p:animScale>
                                      <p:cBhvr>
                                        <p:cTn id="111" dur="26">
                                          <p:stCondLst>
                                            <p:cond delay="1642"/>
                                          </p:stCondLst>
                                        </p:cTn>
                                        <p:tgtEl>
                                          <p:spTgt spid="3">
                                            <p:txEl>
                                              <p:pRg st="6" end="6"/>
                                            </p:txEl>
                                          </p:spTgt>
                                        </p:tgtEl>
                                      </p:cBhvr>
                                      <p:to x="100000" y="90000"/>
                                    </p:animScale>
                                    <p:animScale>
                                      <p:cBhvr>
                                        <p:cTn id="112" dur="166" decel="50000">
                                          <p:stCondLst>
                                            <p:cond delay="1668"/>
                                          </p:stCondLst>
                                        </p:cTn>
                                        <p:tgtEl>
                                          <p:spTgt spid="3">
                                            <p:txEl>
                                              <p:pRg st="6" end="6"/>
                                            </p:txEl>
                                          </p:spTgt>
                                        </p:tgtEl>
                                      </p:cBhvr>
                                      <p:to x="100000" y="100000"/>
                                    </p:animScale>
                                    <p:animScale>
                                      <p:cBhvr>
                                        <p:cTn id="113" dur="26">
                                          <p:stCondLst>
                                            <p:cond delay="1808"/>
                                          </p:stCondLst>
                                        </p:cTn>
                                        <p:tgtEl>
                                          <p:spTgt spid="3">
                                            <p:txEl>
                                              <p:pRg st="6" end="6"/>
                                            </p:txEl>
                                          </p:spTgt>
                                        </p:tgtEl>
                                      </p:cBhvr>
                                      <p:to x="100000" y="95000"/>
                                    </p:animScale>
                                    <p:animScale>
                                      <p:cBhvr>
                                        <p:cTn id="114" dur="166" decel="50000">
                                          <p:stCondLst>
                                            <p:cond delay="1834"/>
                                          </p:stCondLst>
                                        </p:cTn>
                                        <p:tgtEl>
                                          <p:spTgt spid="3">
                                            <p:txEl>
                                              <p:pRg st="6" end="6"/>
                                            </p:txEl>
                                          </p:spTgt>
                                        </p:tgtEl>
                                      </p:cBhvr>
                                      <p:to x="100000" y="100000"/>
                                    </p:animScale>
                                  </p:childTnLst>
                                </p:cTn>
                              </p:par>
                              <p:par>
                                <p:cTn id="115" presetID="26" presetClass="entr" presetSubtype="0" fill="hold" grpId="0" nodeType="withEffect">
                                  <p:stCondLst>
                                    <p:cond delay="5000"/>
                                  </p:stCondLst>
                                  <p:childTnLst>
                                    <p:set>
                                      <p:cBhvr>
                                        <p:cTn id="116" dur="1" fill="hold">
                                          <p:stCondLst>
                                            <p:cond delay="0"/>
                                          </p:stCondLst>
                                        </p:cTn>
                                        <p:tgtEl>
                                          <p:spTgt spid="3">
                                            <p:txEl>
                                              <p:pRg st="7" end="7"/>
                                            </p:txEl>
                                          </p:spTgt>
                                        </p:tgtEl>
                                        <p:attrNameLst>
                                          <p:attrName>style.visibility</p:attrName>
                                        </p:attrNameLst>
                                      </p:cBhvr>
                                      <p:to>
                                        <p:strVal val="visible"/>
                                      </p:to>
                                    </p:set>
                                    <p:animEffect transition="in" filter="wipe(down)">
                                      <p:cBhvr>
                                        <p:cTn id="117" dur="580">
                                          <p:stCondLst>
                                            <p:cond delay="0"/>
                                          </p:stCondLst>
                                        </p:cTn>
                                        <p:tgtEl>
                                          <p:spTgt spid="3">
                                            <p:txEl>
                                              <p:pRg st="7" end="7"/>
                                            </p:txEl>
                                          </p:spTgt>
                                        </p:tgtEl>
                                      </p:cBhvr>
                                    </p:animEffect>
                                    <p:anim calcmode="lin" valueType="num">
                                      <p:cBhvr>
                                        <p:cTn id="11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3">
                                            <p:txEl>
                                              <p:pRg st="7" end="7"/>
                                            </p:txEl>
                                          </p:spTgt>
                                        </p:tgtEl>
                                      </p:cBhvr>
                                      <p:to x="100000" y="60000"/>
                                    </p:animScale>
                                    <p:animScale>
                                      <p:cBhvr>
                                        <p:cTn id="124" dur="166" decel="50000">
                                          <p:stCondLst>
                                            <p:cond delay="676"/>
                                          </p:stCondLst>
                                        </p:cTn>
                                        <p:tgtEl>
                                          <p:spTgt spid="3">
                                            <p:txEl>
                                              <p:pRg st="7" end="7"/>
                                            </p:txEl>
                                          </p:spTgt>
                                        </p:tgtEl>
                                      </p:cBhvr>
                                      <p:to x="100000" y="100000"/>
                                    </p:animScale>
                                    <p:animScale>
                                      <p:cBhvr>
                                        <p:cTn id="125" dur="26">
                                          <p:stCondLst>
                                            <p:cond delay="1312"/>
                                          </p:stCondLst>
                                        </p:cTn>
                                        <p:tgtEl>
                                          <p:spTgt spid="3">
                                            <p:txEl>
                                              <p:pRg st="7" end="7"/>
                                            </p:txEl>
                                          </p:spTgt>
                                        </p:tgtEl>
                                      </p:cBhvr>
                                      <p:to x="100000" y="80000"/>
                                    </p:animScale>
                                    <p:animScale>
                                      <p:cBhvr>
                                        <p:cTn id="126" dur="166" decel="50000">
                                          <p:stCondLst>
                                            <p:cond delay="1338"/>
                                          </p:stCondLst>
                                        </p:cTn>
                                        <p:tgtEl>
                                          <p:spTgt spid="3">
                                            <p:txEl>
                                              <p:pRg st="7" end="7"/>
                                            </p:txEl>
                                          </p:spTgt>
                                        </p:tgtEl>
                                      </p:cBhvr>
                                      <p:to x="100000" y="100000"/>
                                    </p:animScale>
                                    <p:animScale>
                                      <p:cBhvr>
                                        <p:cTn id="127" dur="26">
                                          <p:stCondLst>
                                            <p:cond delay="1642"/>
                                          </p:stCondLst>
                                        </p:cTn>
                                        <p:tgtEl>
                                          <p:spTgt spid="3">
                                            <p:txEl>
                                              <p:pRg st="7" end="7"/>
                                            </p:txEl>
                                          </p:spTgt>
                                        </p:tgtEl>
                                      </p:cBhvr>
                                      <p:to x="100000" y="90000"/>
                                    </p:animScale>
                                    <p:animScale>
                                      <p:cBhvr>
                                        <p:cTn id="128" dur="166" decel="50000">
                                          <p:stCondLst>
                                            <p:cond delay="1668"/>
                                          </p:stCondLst>
                                        </p:cTn>
                                        <p:tgtEl>
                                          <p:spTgt spid="3">
                                            <p:txEl>
                                              <p:pRg st="7" end="7"/>
                                            </p:txEl>
                                          </p:spTgt>
                                        </p:tgtEl>
                                      </p:cBhvr>
                                      <p:to x="100000" y="100000"/>
                                    </p:animScale>
                                    <p:animScale>
                                      <p:cBhvr>
                                        <p:cTn id="129" dur="26">
                                          <p:stCondLst>
                                            <p:cond delay="1808"/>
                                          </p:stCondLst>
                                        </p:cTn>
                                        <p:tgtEl>
                                          <p:spTgt spid="3">
                                            <p:txEl>
                                              <p:pRg st="7" end="7"/>
                                            </p:txEl>
                                          </p:spTgt>
                                        </p:tgtEl>
                                      </p:cBhvr>
                                      <p:to x="100000" y="95000"/>
                                    </p:animScale>
                                    <p:animScale>
                                      <p:cBhvr>
                                        <p:cTn id="130" dur="166" decel="50000">
                                          <p:stCondLst>
                                            <p:cond delay="1834"/>
                                          </p:stCondLst>
                                        </p:cTn>
                                        <p:tgtEl>
                                          <p:spTgt spid="3">
                                            <p:txEl>
                                              <p:pRg st="7" end="7"/>
                                            </p:txEl>
                                          </p:spTgt>
                                        </p:tgtEl>
                                      </p:cBhvr>
                                      <p:to x="100000" y="100000"/>
                                    </p:animScale>
                                  </p:childTnLst>
                                </p:cTn>
                              </p:par>
                              <p:par>
                                <p:cTn id="131" presetID="26" presetClass="entr" presetSubtype="0" fill="hold" grpId="0" nodeType="withEffect">
                                  <p:stCondLst>
                                    <p:cond delay="5000"/>
                                  </p:stCondLst>
                                  <p:childTnLst>
                                    <p:set>
                                      <p:cBhvr>
                                        <p:cTn id="132" dur="1" fill="hold">
                                          <p:stCondLst>
                                            <p:cond delay="0"/>
                                          </p:stCondLst>
                                        </p:cTn>
                                        <p:tgtEl>
                                          <p:spTgt spid="3">
                                            <p:txEl>
                                              <p:pRg st="8" end="8"/>
                                            </p:txEl>
                                          </p:spTgt>
                                        </p:tgtEl>
                                        <p:attrNameLst>
                                          <p:attrName>style.visibility</p:attrName>
                                        </p:attrNameLst>
                                      </p:cBhvr>
                                      <p:to>
                                        <p:strVal val="visible"/>
                                      </p:to>
                                    </p:set>
                                    <p:animEffect transition="in" filter="wipe(down)">
                                      <p:cBhvr>
                                        <p:cTn id="133" dur="580">
                                          <p:stCondLst>
                                            <p:cond delay="0"/>
                                          </p:stCondLst>
                                        </p:cTn>
                                        <p:tgtEl>
                                          <p:spTgt spid="3">
                                            <p:txEl>
                                              <p:pRg st="8" end="8"/>
                                            </p:txEl>
                                          </p:spTgt>
                                        </p:tgtEl>
                                      </p:cBhvr>
                                    </p:animEffect>
                                    <p:anim calcmode="lin" valueType="num">
                                      <p:cBhvr>
                                        <p:cTn id="13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8" end="8"/>
                                            </p:txEl>
                                          </p:spTgt>
                                        </p:tgtEl>
                                      </p:cBhvr>
                                      <p:to x="100000" y="60000"/>
                                    </p:animScale>
                                    <p:animScale>
                                      <p:cBhvr>
                                        <p:cTn id="140" dur="166" decel="50000">
                                          <p:stCondLst>
                                            <p:cond delay="676"/>
                                          </p:stCondLst>
                                        </p:cTn>
                                        <p:tgtEl>
                                          <p:spTgt spid="3">
                                            <p:txEl>
                                              <p:pRg st="8" end="8"/>
                                            </p:txEl>
                                          </p:spTgt>
                                        </p:tgtEl>
                                      </p:cBhvr>
                                      <p:to x="100000" y="100000"/>
                                    </p:animScale>
                                    <p:animScale>
                                      <p:cBhvr>
                                        <p:cTn id="141" dur="26">
                                          <p:stCondLst>
                                            <p:cond delay="1312"/>
                                          </p:stCondLst>
                                        </p:cTn>
                                        <p:tgtEl>
                                          <p:spTgt spid="3">
                                            <p:txEl>
                                              <p:pRg st="8" end="8"/>
                                            </p:txEl>
                                          </p:spTgt>
                                        </p:tgtEl>
                                      </p:cBhvr>
                                      <p:to x="100000" y="80000"/>
                                    </p:animScale>
                                    <p:animScale>
                                      <p:cBhvr>
                                        <p:cTn id="142" dur="166" decel="50000">
                                          <p:stCondLst>
                                            <p:cond delay="1338"/>
                                          </p:stCondLst>
                                        </p:cTn>
                                        <p:tgtEl>
                                          <p:spTgt spid="3">
                                            <p:txEl>
                                              <p:pRg st="8" end="8"/>
                                            </p:txEl>
                                          </p:spTgt>
                                        </p:tgtEl>
                                      </p:cBhvr>
                                      <p:to x="100000" y="100000"/>
                                    </p:animScale>
                                    <p:animScale>
                                      <p:cBhvr>
                                        <p:cTn id="143" dur="26">
                                          <p:stCondLst>
                                            <p:cond delay="1642"/>
                                          </p:stCondLst>
                                        </p:cTn>
                                        <p:tgtEl>
                                          <p:spTgt spid="3">
                                            <p:txEl>
                                              <p:pRg st="8" end="8"/>
                                            </p:txEl>
                                          </p:spTgt>
                                        </p:tgtEl>
                                      </p:cBhvr>
                                      <p:to x="100000" y="90000"/>
                                    </p:animScale>
                                    <p:animScale>
                                      <p:cBhvr>
                                        <p:cTn id="144" dur="166" decel="50000">
                                          <p:stCondLst>
                                            <p:cond delay="1668"/>
                                          </p:stCondLst>
                                        </p:cTn>
                                        <p:tgtEl>
                                          <p:spTgt spid="3">
                                            <p:txEl>
                                              <p:pRg st="8" end="8"/>
                                            </p:txEl>
                                          </p:spTgt>
                                        </p:tgtEl>
                                      </p:cBhvr>
                                      <p:to x="100000" y="100000"/>
                                    </p:animScale>
                                    <p:animScale>
                                      <p:cBhvr>
                                        <p:cTn id="145" dur="26">
                                          <p:stCondLst>
                                            <p:cond delay="1808"/>
                                          </p:stCondLst>
                                        </p:cTn>
                                        <p:tgtEl>
                                          <p:spTgt spid="3">
                                            <p:txEl>
                                              <p:pRg st="8" end="8"/>
                                            </p:txEl>
                                          </p:spTgt>
                                        </p:tgtEl>
                                      </p:cBhvr>
                                      <p:to x="100000" y="95000"/>
                                    </p:animScale>
                                    <p:animScale>
                                      <p:cBhvr>
                                        <p:cTn id="146"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36697948"/>
              </p:ext>
            </p:extLst>
          </p:nvPr>
        </p:nvGraphicFramePr>
        <p:xfrm>
          <a:off x="152400" y="213202"/>
          <a:ext cx="8763000" cy="981456"/>
        </p:xfrm>
        <a:graphic>
          <a:graphicData uri="http://schemas.openxmlformats.org/drawingml/2006/table">
            <a:tbl>
              <a:tblPr firstRow="1" firstCol="1" bandRow="1">
                <a:tableStyleId>{5C22544A-7EE6-4342-B048-85BDC9FD1C3A}</a:tableStyleId>
              </a:tblPr>
              <a:tblGrid>
                <a:gridCol w="1524000"/>
                <a:gridCol w="7239000"/>
              </a:tblGrid>
              <a:tr h="835455">
                <a:tc>
                  <a:txBody>
                    <a:bodyPr/>
                    <a:lstStyle/>
                    <a:p>
                      <a:pPr marL="0" marR="0">
                        <a:lnSpc>
                          <a:spcPct val="115000"/>
                        </a:lnSpc>
                        <a:spcBef>
                          <a:spcPts val="0"/>
                        </a:spcBef>
                        <a:spcAft>
                          <a:spcPts val="0"/>
                        </a:spcAft>
                      </a:pPr>
                      <a:endParaRPr lang="mn-MN" sz="1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mn-MN" sz="1100" dirty="0">
                          <a:effectLst/>
                        </a:rPr>
                        <a:t> </a:t>
                      </a:r>
                      <a:r>
                        <a:rPr lang="mn-MN" sz="1100" dirty="0" smtClean="0">
                          <a:effectLst/>
                        </a:rPr>
                        <a:t>   </a:t>
                      </a:r>
                      <a:r>
                        <a:rPr lang="mn-MN"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БЭЛЧЭЭР </a:t>
                      </a:r>
                      <a:r>
                        <a:rPr lang="mn-MN"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АШИГЛАЛТЫН ГЭРЭЭ </a:t>
                      </a:r>
                      <a:r>
                        <a:rPr lang="mn-MN"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БАЙГУУЛАХ ҮНДЭСЛЭЛ </a:t>
                      </a:r>
                      <a:r>
                        <a:rPr lang="en-US" sz="2800" dirty="0">
                          <a:effectLst>
                            <a:outerShdw blurRad="38100" dist="38100" dir="2700000" algn="tl">
                              <a:srgbClr val="000000">
                                <a:alpha val="43137"/>
                              </a:srgbClr>
                            </a:outerShdw>
                          </a:effectLst>
                          <a:latin typeface="Times New Roman" pitchFamily="18" charset="0"/>
                          <a:cs typeface="Times New Roman" pitchFamily="18" charset="0"/>
                        </a:rPr>
                        <a:t> </a:t>
                      </a:r>
                      <a:endParaRPr lang="en-US" sz="28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050" name="Picture 8" descr="Description: http://visittuva.ru/next/images/kak-sdelat-generator-tishe-12122-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447800" cy="990600"/>
          </a:xfrm>
          <a:prstGeom prst="rect">
            <a:avLst/>
          </a:prstGeom>
        </p:spPr>
        <p:style>
          <a:lnRef idx="1">
            <a:schemeClr val="accent2"/>
          </a:lnRef>
          <a:fillRef idx="3">
            <a:schemeClr val="accent2"/>
          </a:fillRef>
          <a:effectRef idx="2">
            <a:schemeClr val="accent2"/>
          </a:effectRef>
          <a:fontRef idx="minor">
            <a:schemeClr val="lt1"/>
          </a:fontRef>
        </p:style>
      </p:pic>
      <p:graphicFrame>
        <p:nvGraphicFramePr>
          <p:cNvPr id="10" name="Table 9"/>
          <p:cNvGraphicFramePr>
            <a:graphicFrameLocks noGrp="1"/>
          </p:cNvGraphicFramePr>
          <p:nvPr>
            <p:extLst>
              <p:ext uri="{D42A27DB-BD31-4B8C-83A1-F6EECF244321}">
                <p14:modId xmlns:p14="http://schemas.microsoft.com/office/powerpoint/2010/main" val="3873345906"/>
              </p:ext>
            </p:extLst>
          </p:nvPr>
        </p:nvGraphicFramePr>
        <p:xfrm>
          <a:off x="232229" y="4114800"/>
          <a:ext cx="8777177" cy="2453640"/>
        </p:xfrm>
        <a:graphic>
          <a:graphicData uri="http://schemas.openxmlformats.org/drawingml/2006/table">
            <a:tbl>
              <a:tblPr firstRow="1" firstCol="1" bandRow="1"/>
              <a:tblGrid>
                <a:gridCol w="1831759"/>
                <a:gridCol w="6945418"/>
              </a:tblGrid>
              <a:tr h="1560576">
                <a:tc>
                  <a:txBody>
                    <a:bodyPr/>
                    <a:lstStyle/>
                    <a:p>
                      <a:pPr marL="0" marR="0">
                        <a:lnSpc>
                          <a:spcPct val="115000"/>
                        </a:lnSpc>
                        <a:spcBef>
                          <a:spcPts val="0"/>
                        </a:spcBef>
                        <a:spcAft>
                          <a:spcPts val="0"/>
                        </a:spcAft>
                      </a:pPr>
                      <a:r>
                        <a:rPr lang="mn-MN" sz="2000" dirty="0">
                          <a:effectLst/>
                          <a:latin typeface="Times New Roman"/>
                          <a:ea typeface="Times New Roman"/>
                          <a:cs typeface="Times New Roman"/>
                        </a:rPr>
                        <a:t>Хамгаалагч байх гарцын хувьд хууль, журамд юу гэж заасан байдаг бол?</a:t>
                      </a:r>
                      <a:endParaRPr lang="en-US" sz="20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ct val="115000"/>
                        </a:lnSpc>
                        <a:spcBef>
                          <a:spcPts val="0"/>
                        </a:spcBef>
                        <a:spcAft>
                          <a:spcPts val="0"/>
                        </a:spcAft>
                        <a:tabLst>
                          <a:tab pos="146050" algn="l"/>
                          <a:tab pos="217170" algn="l"/>
                          <a:tab pos="331470" algn="l"/>
                        </a:tabLst>
                      </a:pPr>
                      <a:r>
                        <a:rPr lang="mn-MN" sz="2000" dirty="0">
                          <a:effectLst/>
                          <a:latin typeface="Times New Roman"/>
                          <a:ea typeface="Times New Roman"/>
                          <a:cs typeface="Times New Roman"/>
                        </a:rPr>
                        <a:t>Бэлчээрээ буруу ашиглаж, талхалсан бол ашиглагч малчид л “буруутай”, хариуцлага хүлээнэ гэж “Газрын тухай хууль”-д заасан юм байна, үүнийг Монгол улсын иргэд бид дагаж мөрдөхөөс аргагүй. Хамгаалья гэвэл ийм гэрээ хийж тал талдаа хариуцлагатай, бэлчээрээ “эзэнтэй”, “хамгаалагчтай” болгохыг хууль заагаад, амьдрал шаардаад байхад санаачлахгүй явж ирсэн нь бидний алдаа юм.</a:t>
                      </a:r>
                      <a:endParaRPr lang="en-US" sz="20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30529712"/>
              </p:ext>
            </p:extLst>
          </p:nvPr>
        </p:nvGraphicFramePr>
        <p:xfrm>
          <a:off x="228600" y="1600200"/>
          <a:ext cx="8762999" cy="2362200"/>
        </p:xfrm>
        <a:graphic>
          <a:graphicData uri="http://schemas.openxmlformats.org/drawingml/2006/table">
            <a:tbl>
              <a:tblPr firstRow="1" firstCol="1" bandRow="1"/>
              <a:tblGrid>
                <a:gridCol w="1843431"/>
                <a:gridCol w="6919568"/>
              </a:tblGrid>
              <a:tr h="2362200">
                <a:tc>
                  <a:txBody>
                    <a:bodyPr/>
                    <a:lstStyle/>
                    <a:p>
                      <a:pPr marL="0" marR="0">
                        <a:lnSpc>
                          <a:spcPct val="100000"/>
                        </a:lnSpc>
                        <a:spcBef>
                          <a:spcPts val="0"/>
                        </a:spcBef>
                        <a:spcAft>
                          <a:spcPts val="0"/>
                        </a:spcAft>
                      </a:pPr>
                      <a:r>
                        <a:rPr lang="mn-MN" sz="2000" dirty="0" smtClean="0">
                          <a:effectLst/>
                          <a:latin typeface="Times New Roman"/>
                          <a:ea typeface="Times New Roman"/>
                          <a:cs typeface="Times New Roman"/>
                        </a:rPr>
                        <a:t>Ашиглагчид нь бэлчээрээ хамгаалагч байх гарц нь юу байж болох вэ</a:t>
                      </a:r>
                      <a:r>
                        <a:rPr lang="en-US" sz="2000" dirty="0" smtClean="0">
                          <a:effectLst/>
                          <a:latin typeface="Times New Roman"/>
                          <a:ea typeface="Times New Roman"/>
                          <a:cs typeface="Times New Roman"/>
                        </a:rPr>
                        <a:t>?</a:t>
                      </a:r>
                      <a:endParaRPr lang="en-US" sz="20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2000" dirty="0" smtClean="0">
                          <a:effectLst/>
                          <a:latin typeface="Times New Roman"/>
                          <a:ea typeface="Times New Roman"/>
                          <a:cs typeface="Times New Roman"/>
                        </a:rPr>
                        <a:t>“Бэлчээр ашиглагч нь өөрөө хамгаалагч байх” нь хамгийн зөв зарчим юм. </a:t>
                      </a:r>
                      <a:endParaRPr lang="en-US" sz="2000" dirty="0" smtClean="0">
                        <a:effectLst/>
                        <a:latin typeface="Calibri"/>
                        <a:ea typeface="Times New Roman"/>
                        <a:cs typeface="Times New Roman"/>
                      </a:endParaRPr>
                    </a:p>
                    <a:p>
                      <a:pPr marL="0" marR="0">
                        <a:lnSpc>
                          <a:spcPct val="100000"/>
                        </a:lnSpc>
                        <a:spcBef>
                          <a:spcPts val="0"/>
                        </a:spcBef>
                        <a:spcAft>
                          <a:spcPts val="0"/>
                        </a:spcAft>
                      </a:pPr>
                      <a:r>
                        <a:rPr lang="mn-MN" sz="2000" dirty="0" smtClean="0">
                          <a:effectLst/>
                          <a:latin typeface="Times New Roman"/>
                          <a:ea typeface="Times New Roman"/>
                          <a:cs typeface="Times New Roman"/>
                        </a:rPr>
                        <a:t>Бэлчээрийг малчин биднээс өөр хэн ч ашигладаггүй, тэхлээр малчид л бэлчээр хамгаалахад оройлж оролцож, тогтвортой ажиллах ёстой нь гарцаагүй. Энэ д бидний хувьд нөгөө гарц гэдэг нь байж таарах нь ...</a:t>
                      </a:r>
                      <a:endParaRPr lang="en-US" sz="20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921400"/>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2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4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 dirty="0" smtClean="0"/>
              <a:t>.</a:t>
            </a:r>
            <a:endParaRPr lang="en-US" sz="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6152237"/>
              </p:ext>
            </p:extLst>
          </p:nvPr>
        </p:nvGraphicFramePr>
        <p:xfrm>
          <a:off x="152400" y="152400"/>
          <a:ext cx="8839200" cy="1524000"/>
        </p:xfrm>
        <a:graphic>
          <a:graphicData uri="http://schemas.openxmlformats.org/drawingml/2006/table">
            <a:tbl>
              <a:tblPr firstRow="1" firstCol="1" bandRow="1"/>
              <a:tblGrid>
                <a:gridCol w="803564"/>
                <a:gridCol w="8035636"/>
              </a:tblGrid>
              <a:tr h="1524000">
                <a:tc>
                  <a:txBody>
                    <a:bodyPr/>
                    <a:lstStyle/>
                    <a:p>
                      <a:pPr marL="0" marR="0">
                        <a:lnSpc>
                          <a:spcPct val="115000"/>
                        </a:lnSpc>
                        <a:spcBef>
                          <a:spcPts val="0"/>
                        </a:spcBef>
                        <a:spcAft>
                          <a:spcPts val="0"/>
                        </a:spcAft>
                      </a:pPr>
                      <a:endParaRPr lang="en-US" sz="16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2200" b="1" dirty="0" smtClean="0">
                          <a:effectLst>
                            <a:outerShdw blurRad="38100" dist="38100" dir="2700000" algn="tl">
                              <a:srgbClr val="000000">
                                <a:alpha val="43137"/>
                              </a:srgbClr>
                            </a:outerShdw>
                          </a:effectLst>
                          <a:latin typeface="Times New Roman" pitchFamily="18" charset="0"/>
                          <a:ea typeface="Times New Roman"/>
                          <a:cs typeface="Times New Roman" pitchFamily="18" charset="0"/>
                        </a:rPr>
                        <a:t>ГЭРЭЭ </a:t>
                      </a:r>
                      <a:r>
                        <a:rPr lang="mn-MN" sz="2200" b="1" dirty="0">
                          <a:effectLst>
                            <a:outerShdw blurRad="38100" dist="38100" dir="2700000" algn="tl">
                              <a:srgbClr val="000000">
                                <a:alpha val="43137"/>
                              </a:srgbClr>
                            </a:outerShdw>
                          </a:effectLst>
                          <a:latin typeface="Times New Roman" pitchFamily="18" charset="0"/>
                          <a:ea typeface="Times New Roman"/>
                          <a:cs typeface="Times New Roman" pitchFamily="18" charset="0"/>
                        </a:rPr>
                        <a:t>БАЙГУУЛАХАД ЯМАР ЗАРЧИМ БАРИМТЛАХ ВЭ? </a:t>
                      </a:r>
                      <a:r>
                        <a:rPr lang="en-US" sz="2200" b="1" dirty="0" smtClean="0">
                          <a:effectLst>
                            <a:outerShdw blurRad="38100" dist="38100" dir="2700000" algn="tl">
                              <a:srgbClr val="000000">
                                <a:alpha val="43137"/>
                              </a:srgbClr>
                            </a:outerShdw>
                          </a:effectLst>
                          <a:latin typeface="Times New Roman" pitchFamily="18" charset="0"/>
                          <a:ea typeface="Times New Roman"/>
                          <a:cs typeface="Times New Roman" pitchFamily="18" charset="0"/>
                        </a:rPr>
                        <a:t> </a:t>
                      </a:r>
                    </a:p>
                    <a:p>
                      <a:pPr marL="0" marR="0">
                        <a:lnSpc>
                          <a:spcPct val="100000"/>
                        </a:lnSpc>
                        <a:spcBef>
                          <a:spcPts val="0"/>
                        </a:spcBef>
                        <a:spcAft>
                          <a:spcPts val="0"/>
                        </a:spcAft>
                      </a:pPr>
                      <a:r>
                        <a:rPr lang="en-US" sz="2000" dirty="0" smtClean="0">
                          <a:effectLst/>
                          <a:latin typeface="Times New Roman" pitchFamily="18" charset="0"/>
                          <a:ea typeface="Times New Roman"/>
                          <a:cs typeface="Times New Roman" pitchFamily="18" charset="0"/>
                        </a:rPr>
                        <a:t>  </a:t>
                      </a:r>
                      <a:r>
                        <a:rPr lang="mn-MN" sz="2200" dirty="0" smtClean="0">
                          <a:effectLst/>
                          <a:latin typeface="Times New Roman" pitchFamily="18" charset="0"/>
                          <a:ea typeface="Times New Roman"/>
                          <a:cs typeface="Times New Roman" pitchFamily="18" charset="0"/>
                        </a:rPr>
                        <a:t>Гэрээ </a:t>
                      </a:r>
                      <a:r>
                        <a:rPr lang="mn-MN" sz="2200" dirty="0">
                          <a:effectLst/>
                          <a:latin typeface="Times New Roman" pitchFamily="18" charset="0"/>
                          <a:ea typeface="Times New Roman"/>
                          <a:cs typeface="Times New Roman" pitchFamily="18" charset="0"/>
                        </a:rPr>
                        <a:t>байгуулахтай холбогдуулан </a:t>
                      </a:r>
                      <a:r>
                        <a:rPr lang="mn-MN" sz="2200" dirty="0" smtClean="0">
                          <a:effectLst/>
                          <a:latin typeface="Times New Roman" pitchFamily="18" charset="0"/>
                          <a:ea typeface="Times New Roman"/>
                          <a:cs typeface="Times New Roman" pitchFamily="18" charset="0"/>
                        </a:rPr>
                        <a:t>бэлчээр </a:t>
                      </a:r>
                      <a:r>
                        <a:rPr lang="mn-MN" sz="2200" dirty="0">
                          <a:effectLst/>
                          <a:latin typeface="Times New Roman" pitchFamily="18" charset="0"/>
                          <a:ea typeface="Times New Roman"/>
                          <a:cs typeface="Times New Roman" pitchFamily="18" charset="0"/>
                        </a:rPr>
                        <a:t>гэрээгээр </a:t>
                      </a:r>
                      <a:r>
                        <a:rPr lang="en-US" sz="2200" dirty="0" smtClean="0">
                          <a:effectLst/>
                          <a:latin typeface="Script Mon" pitchFamily="34" charset="0"/>
                          <a:ea typeface="Times New Roman"/>
                          <a:cs typeface="Times New Roman" pitchFamily="18" charset="0"/>
                        </a:rPr>
                        <a:t> </a:t>
                      </a:r>
                      <a:r>
                        <a:rPr lang="mn-MN" sz="2200" dirty="0" smtClean="0">
                          <a:effectLst/>
                          <a:latin typeface="Script Mon" pitchFamily="34" charset="0"/>
                          <a:ea typeface="Times New Roman"/>
                          <a:cs typeface="Times New Roman" pitchFamily="18" charset="0"/>
                        </a:rPr>
                        <a:t>  </a:t>
                      </a:r>
                    </a:p>
                    <a:p>
                      <a:pPr marL="0" marR="0">
                        <a:lnSpc>
                          <a:spcPct val="100000"/>
                        </a:lnSpc>
                        <a:spcBef>
                          <a:spcPts val="0"/>
                        </a:spcBef>
                        <a:spcAft>
                          <a:spcPts val="0"/>
                        </a:spcAft>
                      </a:pPr>
                      <a:r>
                        <a:rPr lang="mn-MN" sz="2200" dirty="0" smtClean="0">
                          <a:effectLst/>
                          <a:latin typeface="Times New Roman" pitchFamily="18" charset="0"/>
                          <a:ea typeface="Times New Roman"/>
                          <a:cs typeface="Times New Roman" pitchFamily="18" charset="0"/>
                        </a:rPr>
                        <a:t>  ашиглуулахад </a:t>
                      </a:r>
                      <a:r>
                        <a:rPr lang="mn-MN" sz="2200" dirty="0">
                          <a:effectLst/>
                          <a:latin typeface="Times New Roman" pitchFamily="18" charset="0"/>
                          <a:ea typeface="Times New Roman"/>
                          <a:cs typeface="Times New Roman" pitchFamily="18" charset="0"/>
                        </a:rPr>
                        <a:t>баримтлах </a:t>
                      </a:r>
                      <a:r>
                        <a:rPr lang="mn-MN" sz="2200" dirty="0" smtClean="0">
                          <a:effectLst/>
                          <a:latin typeface="Times New Roman" pitchFamily="18" charset="0"/>
                          <a:ea typeface="Times New Roman"/>
                          <a:cs typeface="Times New Roman" pitchFamily="18" charset="0"/>
                        </a:rPr>
                        <a:t>зарчмуудыг юуны өмнө сайтар </a:t>
                      </a:r>
                      <a:r>
                        <a:rPr lang="mn-MN" sz="2200" dirty="0">
                          <a:effectLst/>
                          <a:latin typeface="Times New Roman" pitchFamily="18" charset="0"/>
                          <a:ea typeface="Times New Roman"/>
                          <a:cs typeface="Times New Roman" pitchFamily="18" charset="0"/>
                        </a:rPr>
                        <a:t>мэдэж </a:t>
                      </a:r>
                      <a:endParaRPr lang="mn-MN" sz="2200" dirty="0" smtClean="0">
                        <a:effectLst/>
                        <a:latin typeface="Times New Roman" pitchFamily="18" charset="0"/>
                        <a:ea typeface="Times New Roman"/>
                        <a:cs typeface="Times New Roman" pitchFamily="18" charset="0"/>
                      </a:endParaRPr>
                    </a:p>
                    <a:p>
                      <a:pPr marL="0" marR="0">
                        <a:lnSpc>
                          <a:spcPct val="100000"/>
                        </a:lnSpc>
                        <a:spcBef>
                          <a:spcPts val="0"/>
                        </a:spcBef>
                        <a:spcAft>
                          <a:spcPts val="0"/>
                        </a:spcAft>
                      </a:pPr>
                      <a:r>
                        <a:rPr lang="mn-MN" sz="2200" dirty="0" smtClean="0">
                          <a:effectLst/>
                          <a:latin typeface="Times New Roman" pitchFamily="18" charset="0"/>
                          <a:ea typeface="Times New Roman"/>
                          <a:cs typeface="Times New Roman" pitchFamily="18" charset="0"/>
                        </a:rPr>
                        <a:t>  ойлгосон </a:t>
                      </a:r>
                      <a:r>
                        <a:rPr lang="mn-MN" sz="2200" dirty="0">
                          <a:effectLst/>
                          <a:latin typeface="Times New Roman" pitchFamily="18" charset="0"/>
                          <a:ea typeface="Times New Roman"/>
                          <a:cs typeface="Times New Roman" pitchFamily="18" charset="0"/>
                        </a:rPr>
                        <a:t>байх </a:t>
                      </a:r>
                      <a:r>
                        <a:rPr lang="mn-MN" sz="2200" dirty="0" smtClean="0">
                          <a:effectLst/>
                          <a:latin typeface="Times New Roman" pitchFamily="18" charset="0"/>
                          <a:ea typeface="Times New Roman"/>
                          <a:cs typeface="Times New Roman" pitchFamily="18" charset="0"/>
                        </a:rPr>
                        <a:t>хэрэгтэй</a:t>
                      </a:r>
                      <a:endParaRPr lang="en-US" sz="2200" dirty="0">
                        <a:effectLst/>
                        <a:latin typeface="Script Mon" pitchFamily="34" charset="0"/>
                        <a:ea typeface="Times New Roman"/>
                        <a:cs typeface="Times New Roman"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77" name="Picture 6" descr="Description: &amp;KHcy;&amp;ocy;&amp;lcy;&amp;bcy;&amp;ocy;&amp;ocy;&amp;tcy;&amp;ocy;&amp;jcy; &amp;Zcy;&amp;ucy;&amp;rcy;&amp;acy;&amp;g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92011"/>
            <a:ext cx="762000" cy="8033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0132" y="1765736"/>
            <a:ext cx="8757745"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buFont typeface="Wingdings" pitchFamily="2" charset="2"/>
              <a:buChar char="q"/>
              <a:defRPr/>
            </a:pPr>
            <a:r>
              <a:rPr lang="en-US" sz="2000" dirty="0" smtClean="0">
                <a:solidFill>
                  <a:prstClr val="black"/>
                </a:solidFill>
                <a:latin typeface="Times New Roman"/>
                <a:ea typeface="Times New Roman"/>
                <a:cs typeface="Times New Roman"/>
              </a:rPr>
              <a:t> </a:t>
            </a:r>
            <a:r>
              <a:rPr lang="mn-MN" sz="2000" dirty="0" smtClean="0">
                <a:solidFill>
                  <a:prstClr val="black"/>
                </a:solidFill>
                <a:latin typeface="Times New Roman"/>
                <a:ea typeface="Times New Roman"/>
                <a:cs typeface="Times New Roman"/>
              </a:rPr>
              <a:t>Газрын </a:t>
            </a:r>
            <a:r>
              <a:rPr lang="mn-MN" sz="2000" dirty="0">
                <a:solidFill>
                  <a:prstClr val="black"/>
                </a:solidFill>
                <a:latin typeface="Times New Roman"/>
                <a:ea typeface="Times New Roman"/>
                <a:cs typeface="Times New Roman"/>
              </a:rPr>
              <a:t>хуулийн дагуу гэрээг бэлчээр </a:t>
            </a:r>
            <a:r>
              <a:rPr lang="mn-MN" sz="2000" dirty="0" smtClean="0">
                <a:solidFill>
                  <a:prstClr val="black"/>
                </a:solidFill>
                <a:latin typeface="Times New Roman"/>
                <a:ea typeface="Times New Roman"/>
                <a:cs typeface="Times New Roman"/>
              </a:rPr>
              <a:t>ашиглагчдын </a:t>
            </a:r>
            <a:r>
              <a:rPr lang="mn-MN" sz="2000" dirty="0">
                <a:solidFill>
                  <a:prstClr val="black"/>
                </a:solidFill>
                <a:latin typeface="Times New Roman"/>
                <a:ea typeface="Times New Roman"/>
                <a:cs typeface="Times New Roman"/>
              </a:rPr>
              <a:t>хэсэг </a:t>
            </a:r>
            <a:r>
              <a:rPr lang="en-US" sz="2000" dirty="0">
                <a:solidFill>
                  <a:prstClr val="black"/>
                </a:solidFill>
                <a:latin typeface="Times New Roman"/>
                <a:ea typeface="Times New Roman"/>
                <a:cs typeface="Times New Roman"/>
              </a:rPr>
              <a:t>(</a:t>
            </a:r>
            <a:r>
              <a:rPr lang="mn-MN" sz="2000" dirty="0">
                <a:solidFill>
                  <a:prstClr val="black"/>
                </a:solidFill>
                <a:latin typeface="Times New Roman"/>
                <a:ea typeface="Times New Roman"/>
                <a:cs typeface="Times New Roman"/>
              </a:rPr>
              <a:t>БАХ</a:t>
            </a:r>
            <a:r>
              <a:rPr lang="en-US" sz="2000" dirty="0">
                <a:solidFill>
                  <a:prstClr val="black"/>
                </a:solidFill>
                <a:latin typeface="Times New Roman"/>
                <a:ea typeface="Times New Roman"/>
                <a:cs typeface="Times New Roman"/>
              </a:rPr>
              <a:t>)</a:t>
            </a:r>
            <a:r>
              <a:rPr lang="mn-MN" sz="2000" dirty="0">
                <a:solidFill>
                  <a:prstClr val="black"/>
                </a:solidFill>
                <a:latin typeface="Times New Roman"/>
                <a:ea typeface="Times New Roman"/>
                <a:cs typeface="Times New Roman"/>
              </a:rPr>
              <a:t>,  малчдын бүлэг</a:t>
            </a:r>
            <a:r>
              <a:rPr lang="en-US" sz="2000" dirty="0">
                <a:solidFill>
                  <a:prstClr val="black"/>
                </a:solidFill>
                <a:latin typeface="Times New Roman"/>
                <a:ea typeface="Times New Roman"/>
                <a:cs typeface="Times New Roman"/>
              </a:rPr>
              <a:t>/</a:t>
            </a:r>
            <a:r>
              <a:rPr lang="mn-MN" sz="2000" dirty="0">
                <a:solidFill>
                  <a:prstClr val="black"/>
                </a:solidFill>
                <a:latin typeface="Times New Roman"/>
                <a:ea typeface="Times New Roman"/>
                <a:cs typeface="Times New Roman"/>
              </a:rPr>
              <a:t>нөхөрлөлтэй байгуулна. Малчид сайн дураар нэгдэж тодорхой тооны өрхийг хамарсан нэгж байгуулахыг бэлчээр ашиглагчдын хэсэг, бүлэг, нөхөрлөл </a:t>
            </a:r>
            <a:r>
              <a:rPr lang="en-US" sz="2000" dirty="0">
                <a:solidFill>
                  <a:prstClr val="black"/>
                </a:solidFill>
                <a:latin typeface="Times New Roman"/>
                <a:ea typeface="Times New Roman"/>
                <a:cs typeface="Times New Roman"/>
              </a:rPr>
              <a:t>(</a:t>
            </a:r>
            <a:r>
              <a:rPr lang="mn-MN" sz="2000" dirty="0">
                <a:solidFill>
                  <a:prstClr val="black"/>
                </a:solidFill>
                <a:latin typeface="Times New Roman"/>
                <a:ea typeface="Times New Roman"/>
                <a:cs typeface="Times New Roman"/>
              </a:rPr>
              <a:t>цаашид малчдын байгууллага гэх</a:t>
            </a:r>
            <a:r>
              <a:rPr lang="en-US" sz="2000" dirty="0">
                <a:solidFill>
                  <a:prstClr val="black"/>
                </a:solidFill>
                <a:latin typeface="Times New Roman"/>
                <a:ea typeface="Times New Roman"/>
                <a:cs typeface="Times New Roman"/>
              </a:rPr>
              <a:t>)</a:t>
            </a:r>
            <a:r>
              <a:rPr lang="mn-MN" sz="2000" dirty="0">
                <a:solidFill>
                  <a:prstClr val="black"/>
                </a:solidFill>
                <a:latin typeface="Times New Roman"/>
                <a:ea typeface="Times New Roman"/>
                <a:cs typeface="Times New Roman"/>
              </a:rPr>
              <a:t> гэж ойлгож болно. Энэ тухай Иргэний хуулийн </a:t>
            </a:r>
            <a:r>
              <a:rPr lang="en-US" sz="2000" dirty="0">
                <a:solidFill>
                  <a:prstClr val="black"/>
                </a:solidFill>
                <a:latin typeface="Times New Roman"/>
                <a:ea typeface="Times New Roman"/>
                <a:cs typeface="Times New Roman"/>
              </a:rPr>
              <a:t>195</a:t>
            </a:r>
            <a:r>
              <a:rPr lang="mn-MN" sz="2000" dirty="0">
                <a:solidFill>
                  <a:prstClr val="black"/>
                </a:solidFill>
                <a:latin typeface="Times New Roman"/>
                <a:ea typeface="Times New Roman"/>
                <a:cs typeface="Times New Roman"/>
              </a:rPr>
              <a:t>-</a:t>
            </a:r>
            <a:r>
              <a:rPr lang="en-US" sz="2000" dirty="0">
                <a:solidFill>
                  <a:prstClr val="black"/>
                </a:solidFill>
                <a:latin typeface="Times New Roman"/>
                <a:ea typeface="Times New Roman"/>
                <a:cs typeface="Times New Roman"/>
              </a:rPr>
              <a:t>19</a:t>
            </a:r>
            <a:r>
              <a:rPr lang="mn-MN" sz="2000" dirty="0">
                <a:solidFill>
                  <a:prstClr val="black"/>
                </a:solidFill>
                <a:latin typeface="Times New Roman"/>
                <a:ea typeface="Times New Roman"/>
                <a:cs typeface="Times New Roman"/>
              </a:rPr>
              <a:t>9 дүгээр зүйлд тодорхой заасан болно. </a:t>
            </a:r>
            <a:endParaRPr lang="mn-MN" sz="2000" dirty="0" smtClean="0">
              <a:solidFill>
                <a:prstClr val="black"/>
              </a:solidFill>
              <a:latin typeface="Times New Roman"/>
              <a:ea typeface="Times New Roman"/>
              <a:cs typeface="Times New Roman"/>
            </a:endParaRPr>
          </a:p>
        </p:txBody>
      </p:sp>
      <p:sp>
        <p:nvSpPr>
          <p:cNvPr id="8" name="Rectangle 7"/>
          <p:cNvSpPr/>
          <p:nvPr/>
        </p:nvSpPr>
        <p:spPr>
          <a:xfrm>
            <a:off x="237112" y="3886200"/>
            <a:ext cx="8757743"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spcBef>
                <a:spcPts val="0"/>
              </a:spcBef>
              <a:spcAft>
                <a:spcPts val="0"/>
              </a:spcAft>
              <a:buFont typeface="Wingdings" pitchFamily="2" charset="2"/>
              <a:buChar char="q"/>
              <a:tabLst>
                <a:tab pos="160020" algn="l"/>
                <a:tab pos="217170" algn="l"/>
                <a:tab pos="388620" algn="l"/>
                <a:tab pos="598170" algn="l"/>
                <a:tab pos="857250" algn="l"/>
              </a:tabLst>
            </a:pPr>
            <a:r>
              <a:rPr lang="en-US" sz="2000" dirty="0" smtClean="0">
                <a:effectLst/>
                <a:latin typeface="Times New Roman"/>
                <a:ea typeface="Times New Roman"/>
                <a:cs typeface="Times New Roman"/>
              </a:rPr>
              <a:t> </a:t>
            </a:r>
            <a:r>
              <a:rPr lang="mn-MN" sz="2000" dirty="0" smtClean="0">
                <a:effectLst/>
                <a:latin typeface="Times New Roman"/>
                <a:ea typeface="Times New Roman"/>
                <a:cs typeface="Times New Roman"/>
              </a:rPr>
              <a:t>Малчдын байгууллагын гишүүн бус эсэхээс үл хамааран бүх малчин өрхийг “бэлчээр ашиглагч” мөн гэсэн үндэслэлээр гэрээ байгуулахад хамруулах. Учир нь ямар ч малчны бэлчээрээ ашиглах эрхийг хасах эрх хэнд ч байхгүй юм. </a:t>
            </a:r>
            <a:endParaRPr lang="en-US" sz="2000" dirty="0">
              <a:ea typeface="Times New Roman"/>
              <a:cs typeface="Times New Roman"/>
            </a:endParaRPr>
          </a:p>
        </p:txBody>
      </p:sp>
      <p:sp>
        <p:nvSpPr>
          <p:cNvPr id="9" name="Rectangle 8"/>
          <p:cNvSpPr/>
          <p:nvPr/>
        </p:nvSpPr>
        <p:spPr>
          <a:xfrm>
            <a:off x="260134" y="5410200"/>
            <a:ext cx="8789277"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spcBef>
                <a:spcPts val="0"/>
              </a:spcBef>
              <a:spcAft>
                <a:spcPts val="0"/>
              </a:spcAft>
              <a:buFont typeface="Wingdings" pitchFamily="2" charset="2"/>
              <a:buChar char="q"/>
              <a:tabLst>
                <a:tab pos="160020" algn="l"/>
                <a:tab pos="217170" algn="l"/>
                <a:tab pos="388620" algn="l"/>
                <a:tab pos="598170" algn="l"/>
                <a:tab pos="857250" algn="l"/>
              </a:tabLst>
            </a:pPr>
            <a:r>
              <a:rPr lang="en-US" sz="2000" dirty="0" smtClean="0">
                <a:effectLst/>
                <a:latin typeface="Times New Roman"/>
                <a:ea typeface="Times New Roman"/>
                <a:cs typeface="Times New Roman"/>
              </a:rPr>
              <a:t> </a:t>
            </a:r>
            <a:r>
              <a:rPr lang="mn-MN" sz="2000" dirty="0" smtClean="0">
                <a:effectLst/>
                <a:latin typeface="Times New Roman"/>
                <a:ea typeface="Times New Roman"/>
                <a:cs typeface="Times New Roman"/>
              </a:rPr>
              <a:t>Ган, зуд зэрэг байгалийн гамшиг болоход харилцан орж гарах нь нээлттэй байх, гэхдээ малаа оруулахдаа учиртай, бэлчээрийн даацыг нь тооцдог байх. Ингэж гэмээн байгалийн гамшгийг хамтын хүчээр хохирол багатай даван туулдаг, туурайн зудаас сэргийлдэг болох юм.</a:t>
            </a:r>
            <a:endParaRPr lang="en-US" sz="2000" dirty="0">
              <a:ea typeface="Times New Roman"/>
              <a:cs typeface="Times New Roman"/>
            </a:endParaRPr>
          </a:p>
        </p:txBody>
      </p:sp>
    </p:spTree>
    <p:extLst>
      <p:ext uri="{BB962C8B-B14F-4D97-AF65-F5344CB8AC3E}">
        <p14:creationId xmlns:p14="http://schemas.microsoft.com/office/powerpoint/2010/main" val="3998988671"/>
      </p:ext>
    </p:extLst>
  </p:cSld>
  <p:clrMapOvr>
    <a:masterClrMapping/>
  </p:clrMapOvr>
  <mc:AlternateContent xmlns:mc="http://schemas.openxmlformats.org/markup-compatibility/2006" xmlns:p14="http://schemas.microsoft.com/office/powerpoint/2010/main">
    <mc:Choice Requires="p14">
      <p:transition spd="slow" p14:dur="5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3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5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5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05" y="1676400"/>
            <a:ext cx="8492359" cy="1524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Font typeface="Wingdings" pitchFamily="2" charset="2"/>
              <a:buChar char="q"/>
            </a:pPr>
            <a:r>
              <a:rPr lang="mn-MN" dirty="0" smtClean="0">
                <a:latin typeface="Times New Roman" pitchFamily="18" charset="0"/>
                <a:cs typeface="Times New Roman" pitchFamily="18" charset="0"/>
              </a:rPr>
              <a:t> </a:t>
            </a:r>
            <a:r>
              <a:rPr lang="mn-MN" sz="2200" dirty="0" smtClean="0">
                <a:latin typeface="Times New Roman" pitchFamily="18" charset="0"/>
                <a:cs typeface="Times New Roman" pitchFamily="18" charset="0"/>
              </a:rPr>
              <a:t>Г</a:t>
            </a:r>
            <a:r>
              <a:rPr lang="en-US" sz="2200" dirty="0" err="1">
                <a:latin typeface="Times New Roman" pitchFamily="18" charset="0"/>
                <a:cs typeface="Times New Roman" pitchFamily="18" charset="0"/>
              </a:rPr>
              <a:t>эрээгээр</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ашиглах</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бэлчээрийн</a:t>
            </a:r>
            <a:r>
              <a:rPr lang="en-US" sz="2200" dirty="0">
                <a:latin typeface="Times New Roman" pitchFamily="18" charset="0"/>
                <a:cs typeface="Times New Roman" pitchFamily="18" charset="0"/>
              </a:rPr>
              <a:t> </a:t>
            </a:r>
            <a:r>
              <a:rPr lang="mn-MN" sz="2200" dirty="0">
                <a:latin typeface="Times New Roman" pitchFamily="18" charset="0"/>
                <a:cs typeface="Times New Roman" pitchFamily="18" charset="0"/>
              </a:rPr>
              <a:t>байршил, </a:t>
            </a:r>
            <a:r>
              <a:rPr lang="en-US" sz="2200" dirty="0" err="1">
                <a:latin typeface="Times New Roman" pitchFamily="18" charset="0"/>
                <a:cs typeface="Times New Roman" pitchFamily="18" charset="0"/>
              </a:rPr>
              <a:t>хил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зааг</a:t>
            </a:r>
            <a:r>
              <a:rPr lang="mn-MN" sz="2200" dirty="0">
                <a:latin typeface="Times New Roman" pitchFamily="18" charset="0"/>
                <a:cs typeface="Times New Roman" pitchFamily="18" charset="0"/>
              </a:rPr>
              <a:t> нь бэлчээр ашиглаж ирсэн уламжлал, нутаглалын одоогийн хэв маягт суурилсан байх. Учир нь нэг хэсэг малчны бэлчээрийг тасалж аваад нөгөөд нь өгнө гэвэл амьдралаас тасархай бүтэхгүй зүйл болно. </a:t>
            </a:r>
            <a:endParaRPr lang="mn-MN" sz="2200" dirty="0" smtClean="0">
              <a:latin typeface="Times New Roman" pitchFamily="18" charset="0"/>
              <a:cs typeface="Times New Roman" pitchFamily="18" charset="0"/>
            </a:endParaRPr>
          </a:p>
          <a:p>
            <a:pPr marL="0" indent="0">
              <a:buFont typeface="Wingdings" pitchFamily="2" charset="2"/>
              <a:buChar char="q"/>
            </a:pPr>
            <a:endParaRPr lang="en-US" dirty="0">
              <a:latin typeface="Times New Roman" pitchFamily="18" charset="0"/>
              <a:cs typeface="Times New Roman" pitchFamily="18" charset="0"/>
            </a:endParaRPr>
          </a:p>
        </p:txBody>
      </p:sp>
      <p:sp>
        <p:nvSpPr>
          <p:cNvPr id="4" name="Rectangle 3"/>
          <p:cNvSpPr/>
          <p:nvPr/>
        </p:nvSpPr>
        <p:spPr>
          <a:xfrm>
            <a:off x="110359" y="304800"/>
            <a:ext cx="8749863" cy="10097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pPr>
            <a:r>
              <a:rPr lang="mn-MN" sz="2700" b="1" dirty="0" smtClean="0">
                <a:effectLst>
                  <a:outerShdw blurRad="38100" dist="38100" dir="2700000" algn="tl">
                    <a:srgbClr val="000000">
                      <a:alpha val="43137"/>
                    </a:srgbClr>
                  </a:outerShdw>
                </a:effectLst>
                <a:latin typeface="Times New Roman" pitchFamily="18" charset="0"/>
                <a:ea typeface="Times New Roman"/>
                <a:cs typeface="Times New Roman" pitchFamily="18" charset="0"/>
              </a:rPr>
              <a:t>БЭЛЧЭЭР АШИГЛАЛТЫН ГЭРЭЭ БАЙГУУЛАХАД ЯМАР ЗАРЧИМ БАРИМТЛАХ ВЭ? </a:t>
            </a:r>
            <a:r>
              <a:rPr lang="en-US" sz="2700" b="1" dirty="0">
                <a:effectLst>
                  <a:outerShdw blurRad="38100" dist="38100" dir="2700000" algn="tl">
                    <a:srgbClr val="000000">
                      <a:alpha val="43137"/>
                    </a:srgbClr>
                  </a:outerShdw>
                </a:effectLst>
                <a:latin typeface="Times New Roman" pitchFamily="18" charset="0"/>
                <a:ea typeface="Times New Roman"/>
                <a:cs typeface="Times New Roman" pitchFamily="18" charset="0"/>
              </a:rPr>
              <a:t> </a:t>
            </a:r>
            <a:endParaRPr lang="en-US" sz="2700" b="1" dirty="0" smtClean="0">
              <a:effectLst>
                <a:outerShdw blurRad="38100" dist="38100" dir="2700000" algn="tl">
                  <a:srgbClr val="000000">
                    <a:alpha val="43137"/>
                  </a:srgbClr>
                </a:outerShdw>
              </a:effectLst>
              <a:latin typeface="Times New Roman" pitchFamily="18" charset="0"/>
              <a:ea typeface="Times New Roman"/>
              <a:cs typeface="Times New Roman" pitchFamily="18" charset="0"/>
            </a:endParaRPr>
          </a:p>
        </p:txBody>
      </p:sp>
      <p:sp>
        <p:nvSpPr>
          <p:cNvPr id="5" name="Rectangle 4"/>
          <p:cNvSpPr/>
          <p:nvPr/>
        </p:nvSpPr>
        <p:spPr>
          <a:xfrm>
            <a:off x="220719" y="5029200"/>
            <a:ext cx="8529145" cy="14465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spcBef>
                <a:spcPts val="0"/>
              </a:spcBef>
              <a:spcAft>
                <a:spcPts val="0"/>
              </a:spcAft>
              <a:buFont typeface="Wingdings" pitchFamily="2" charset="2"/>
              <a:buChar char="q"/>
              <a:tabLst>
                <a:tab pos="160020" algn="l"/>
                <a:tab pos="217170" algn="l"/>
                <a:tab pos="388620" algn="l"/>
                <a:tab pos="598170" algn="l"/>
                <a:tab pos="857250" algn="l"/>
              </a:tabLst>
            </a:pPr>
            <a:r>
              <a:rPr lang="mn-MN" sz="2000" dirty="0" smtClean="0">
                <a:effectLst/>
                <a:latin typeface="Times New Roman"/>
                <a:ea typeface="Times New Roman"/>
                <a:cs typeface="Times New Roman"/>
              </a:rPr>
              <a:t> </a:t>
            </a:r>
            <a:r>
              <a:rPr lang="mn-MN" sz="2200" dirty="0" smtClean="0">
                <a:effectLst/>
                <a:latin typeface="Times New Roman"/>
                <a:ea typeface="Times New Roman"/>
                <a:cs typeface="Times New Roman"/>
              </a:rPr>
              <a:t>Отрын нөөц нутаг, ил задгай ус, хужир мараа зэрэг онцгой газрыг сум, багийн мэдэлд авч үлдэх. Ингэж байж  байгалийн бэрхшээл болсон үед ашиглах нутаг, бэлчээрийн амралт сэлгээг сум, багаараа зохицуулах боломжтой болох юм.</a:t>
            </a:r>
            <a:endParaRPr lang="en-US" sz="2200" dirty="0">
              <a:ea typeface="Times New Roman"/>
              <a:cs typeface="Times New Roman"/>
            </a:endParaRPr>
          </a:p>
        </p:txBody>
      </p:sp>
      <p:sp>
        <p:nvSpPr>
          <p:cNvPr id="11" name="Content Placeholder 2"/>
          <p:cNvSpPr txBox="1">
            <a:spLocks/>
          </p:cNvSpPr>
          <p:nvPr/>
        </p:nvSpPr>
        <p:spPr>
          <a:xfrm>
            <a:off x="231227" y="3429000"/>
            <a:ext cx="8492359" cy="12954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Wingdings" pitchFamily="2" charset="2"/>
              <a:buChar char="q"/>
            </a:pPr>
            <a:r>
              <a:rPr lang="mn-MN" dirty="0" smtClean="0">
                <a:latin typeface="Times New Roman" pitchFamily="18" charset="0"/>
                <a:cs typeface="Times New Roman" pitchFamily="18" charset="0"/>
              </a:rPr>
              <a:t>  </a:t>
            </a:r>
            <a:r>
              <a:rPr lang="mn-MN" sz="2200" dirty="0" smtClean="0">
                <a:latin typeface="Times New Roman" pitchFamily="18" charset="0"/>
                <a:cs typeface="Times New Roman" pitchFamily="18" charset="0"/>
              </a:rPr>
              <a:t>Хөрш </a:t>
            </a:r>
            <a:r>
              <a:rPr lang="en-US" sz="2200" dirty="0" err="1" smtClean="0">
                <a:latin typeface="Times New Roman" pitchFamily="18" charset="0"/>
                <a:cs typeface="Times New Roman" pitchFamily="18" charset="0"/>
              </a:rPr>
              <a:t>нутагладаг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малчдын</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бэлчээр</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ашигла</a:t>
            </a:r>
            <a:r>
              <a:rPr lang="mn-MN" sz="2200" dirty="0" smtClean="0">
                <a:latin typeface="Times New Roman" pitchFamily="18" charset="0"/>
                <a:cs typeface="Times New Roman" pitchFamily="18" charset="0"/>
              </a:rPr>
              <a:t>х</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эрхийг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хүндэтгэ</a:t>
            </a:r>
            <a:r>
              <a:rPr lang="mn-MN" sz="2200" dirty="0" smtClean="0">
                <a:latin typeface="Times New Roman" pitchFamily="18" charset="0"/>
                <a:cs typeface="Times New Roman" pitchFamily="18" charset="0"/>
              </a:rPr>
              <a:t>х, өөрийн эрхийг хүндэтгүүлэх, ингэж байж маргаан гарахгүй нэг мөр шийддэг юм байна</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5385558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100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1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20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3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200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685800"/>
          </a:xfrm>
        </p:spPr>
        <p:style>
          <a:lnRef idx="2">
            <a:schemeClr val="accent5"/>
          </a:lnRef>
          <a:fillRef idx="1">
            <a:schemeClr val="lt1"/>
          </a:fillRef>
          <a:effectRef idx="0">
            <a:schemeClr val="accent5"/>
          </a:effectRef>
          <a:fontRef idx="minor">
            <a:schemeClr val="dk1"/>
          </a:fontRef>
        </p:style>
        <p:txBody>
          <a:bodyPr>
            <a:noAutofit/>
          </a:bodyPr>
          <a:lstStyle/>
          <a:p>
            <a:pPr algn="ctr"/>
            <a:r>
              <a:rPr lang="mn-MN" sz="2800" b="1" dirty="0" smtClean="0">
                <a:solidFill>
                  <a:srgbClr val="0000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ГЭРЭЭ БАЙГУУЛСНААР:</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86800" cy="5410200"/>
          </a:xfrm>
          <a:ln>
            <a:solidFill>
              <a:schemeClr val="accent1"/>
            </a:solidFill>
          </a:ln>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0" lvl="0" indent="0">
              <a:lnSpc>
                <a:spcPct val="115000"/>
              </a:lnSpc>
              <a:spcBef>
                <a:spcPts val="0"/>
              </a:spcBef>
              <a:buFont typeface="Wingdings" pitchFamily="2" charset="2"/>
              <a:buChar char="q"/>
              <a:tabLst>
                <a:tab pos="63500" algn="l"/>
                <a:tab pos="158750" algn="l"/>
                <a:tab pos="457200" algn="l"/>
                <a:tab pos="685800" algn="l"/>
                <a:tab pos="800100" algn="l"/>
                <a:tab pos="914400" algn="l"/>
                <a:tab pos="1143000" algn="l"/>
              </a:tabLst>
            </a:pPr>
            <a:r>
              <a:rPr lang="mn-MN" sz="3100" dirty="0" smtClean="0">
                <a:solidFill>
                  <a:srgbClr val="000000"/>
                </a:solidFill>
                <a:effectLst/>
                <a:latin typeface="Times New Roman" pitchFamily="18" charset="0"/>
                <a:ea typeface="Times New Roman"/>
                <a:cs typeface="Times New Roman" pitchFamily="18" charset="0"/>
              </a:rPr>
              <a:t> БАХ-ийн гэрээнд заагдсан улирал </a:t>
            </a:r>
            <a:r>
              <a:rPr lang="en-US" sz="3100" dirty="0" smtClean="0">
                <a:solidFill>
                  <a:srgbClr val="000000"/>
                </a:solidFill>
                <a:effectLst/>
                <a:latin typeface="Times New Roman" pitchFamily="18" charset="0"/>
                <a:ea typeface="Times New Roman"/>
                <a:cs typeface="Times New Roman" pitchFamily="18" charset="0"/>
              </a:rPr>
              <a:t>(</a:t>
            </a:r>
            <a:r>
              <a:rPr lang="mn-MN" sz="3100" dirty="0" smtClean="0">
                <a:solidFill>
                  <a:srgbClr val="000000"/>
                </a:solidFill>
                <a:effectLst/>
                <a:latin typeface="Times New Roman" pitchFamily="18" charset="0"/>
                <a:ea typeface="Times New Roman"/>
                <a:cs typeface="Times New Roman" pitchFamily="18" charset="0"/>
              </a:rPr>
              <a:t>гэрээг 4 улирлаар байгуулсан бол 4 улиралдаа, 2 улирлаар байгуулсан бол тухайн 2 улиралдаа гэсэн үг</a:t>
            </a:r>
            <a:r>
              <a:rPr lang="en-US" sz="3100" dirty="0" smtClean="0">
                <a:solidFill>
                  <a:srgbClr val="000000"/>
                </a:solidFill>
                <a:effectLst/>
                <a:latin typeface="Times New Roman" pitchFamily="18" charset="0"/>
                <a:ea typeface="Times New Roman"/>
                <a:cs typeface="Times New Roman" pitchFamily="18" charset="0"/>
              </a:rPr>
              <a:t>)</a:t>
            </a:r>
            <a:r>
              <a:rPr lang="mn-MN" sz="3100" dirty="0" smtClean="0">
                <a:solidFill>
                  <a:srgbClr val="000000"/>
                </a:solidFill>
                <a:effectLst/>
                <a:latin typeface="Times New Roman" pitchFamily="18" charset="0"/>
                <a:ea typeface="Times New Roman"/>
                <a:cs typeface="Times New Roman" pitchFamily="18" charset="0"/>
              </a:rPr>
              <a:t>-д цаг агаарын хэвийн нөхцөлд гишүүн өрхүүд гэрээт бэлчээрийнхээ хил заагийн дотор нутагладаг буюу уг бэлчээрээс гарч нутагладаггүй байх</a:t>
            </a:r>
            <a:endParaRPr lang="en-US" sz="3100" dirty="0">
              <a:latin typeface="Times New Roman" pitchFamily="18" charset="0"/>
              <a:ea typeface="Times New Roman"/>
              <a:cs typeface="Times New Roman" pitchFamily="18" charset="0"/>
            </a:endParaRPr>
          </a:p>
          <a:p>
            <a:pPr marL="0" lvl="0" indent="0">
              <a:lnSpc>
                <a:spcPct val="115000"/>
              </a:lnSpc>
              <a:spcBef>
                <a:spcPts val="0"/>
              </a:spcBef>
              <a:buFont typeface="Wingdings" pitchFamily="2" charset="2"/>
              <a:buChar char="q"/>
              <a:tabLst>
                <a:tab pos="63500" algn="l"/>
                <a:tab pos="158750" algn="l"/>
                <a:tab pos="457200" algn="l"/>
                <a:tab pos="685800" algn="l"/>
                <a:tab pos="800100" algn="l"/>
                <a:tab pos="914400" algn="l"/>
                <a:tab pos="1143000" algn="l"/>
              </a:tabLst>
            </a:pPr>
            <a:r>
              <a:rPr lang="mn-MN" sz="3100" dirty="0" smtClean="0">
                <a:solidFill>
                  <a:srgbClr val="000000"/>
                </a:solidFill>
                <a:effectLst/>
                <a:latin typeface="Times New Roman" pitchFamily="18" charset="0"/>
                <a:ea typeface="Times New Roman"/>
                <a:cs typeface="Times New Roman" pitchFamily="18" charset="0"/>
              </a:rPr>
              <a:t> “БАХ-ийн гишүүн бус өрх БАХ-ийн гэрээт бэлчээрт ордоггүй байх” зарчмыг хангуулах замаар гэрээний хариуцлагыг тодорхой болгож, “эзэнжүүлэх” юм. </a:t>
            </a:r>
            <a:endParaRPr lang="en-US" sz="3100" dirty="0">
              <a:latin typeface="Times New Roman" pitchFamily="18" charset="0"/>
              <a:ea typeface="Times New Roman"/>
              <a:cs typeface="Times New Roman" pitchFamily="18" charset="0"/>
            </a:endParaRPr>
          </a:p>
          <a:p>
            <a:pPr marL="0" lvl="0" indent="0">
              <a:lnSpc>
                <a:spcPct val="115000"/>
              </a:lnSpc>
              <a:spcBef>
                <a:spcPts val="0"/>
              </a:spcBef>
              <a:buFont typeface="Wingdings" pitchFamily="2" charset="2"/>
              <a:buChar char="q"/>
              <a:tabLst>
                <a:tab pos="63500" algn="l"/>
                <a:tab pos="158750" algn="l"/>
                <a:tab pos="457200" algn="l"/>
                <a:tab pos="685800" algn="l"/>
                <a:tab pos="800100" algn="l"/>
                <a:tab pos="914400" algn="l"/>
                <a:tab pos="1143000" algn="l"/>
              </a:tabLst>
            </a:pPr>
            <a:r>
              <a:rPr lang="mn-MN" sz="3100" dirty="0" smtClean="0">
                <a:solidFill>
                  <a:srgbClr val="000000"/>
                </a:solidFill>
                <a:effectLst/>
                <a:latin typeface="Times New Roman" pitchFamily="18" charset="0"/>
                <a:ea typeface="Times New Roman"/>
                <a:cs typeface="Times New Roman" pitchFamily="18" charset="0"/>
              </a:rPr>
              <a:t> Б</a:t>
            </a:r>
            <a:r>
              <a:rPr lang="mn-MN" sz="3100" dirty="0" smtClean="0">
                <a:solidFill>
                  <a:srgbClr val="000000"/>
                </a:solidFill>
                <a:effectLst/>
                <a:latin typeface="Times New Roman"/>
                <a:ea typeface="Times New Roman"/>
                <a:cs typeface="Times New Roman"/>
              </a:rPr>
              <a:t>үлэг/нөхөрлөлийн гишүүн өрхийн тоо цөөн, ашиглах бэлчээрийн хэмжээ харьцангуй бага тул:</a:t>
            </a:r>
            <a:endParaRPr lang="en-US" sz="3100" dirty="0">
              <a:ea typeface="Times New Roman"/>
              <a:cs typeface="Times New Roman"/>
            </a:endParaRPr>
          </a:p>
          <a:p>
            <a:pPr lvl="1">
              <a:lnSpc>
                <a:spcPct val="115000"/>
              </a:lnSpc>
              <a:spcBef>
                <a:spcPts val="0"/>
              </a:spcBef>
              <a:buFont typeface="Courier New"/>
              <a:buChar char="o"/>
              <a:tabLst>
                <a:tab pos="158750" algn="l"/>
                <a:tab pos="173038" algn="l"/>
                <a:tab pos="457200" algn="l"/>
                <a:tab pos="800100" algn="l"/>
                <a:tab pos="914400" algn="l"/>
                <a:tab pos="1143000" algn="l"/>
              </a:tabLst>
            </a:pPr>
            <a:r>
              <a:rPr lang="mn-MN" dirty="0" smtClean="0">
                <a:solidFill>
                  <a:srgbClr val="000000"/>
                </a:solidFill>
                <a:effectLst/>
                <a:latin typeface="Times New Roman"/>
                <a:ea typeface="Times New Roman"/>
                <a:cs typeface="Times New Roman"/>
              </a:rPr>
              <a:t>Бэлчээрт өөриймсөг хандах сэтгэлгээ хурдан төлөвших </a:t>
            </a:r>
            <a:endParaRPr lang="en-US" dirty="0">
              <a:ea typeface="Times New Roman"/>
              <a:cs typeface="Times New Roman"/>
            </a:endParaRPr>
          </a:p>
          <a:p>
            <a:pPr marL="457200" lvl="1" indent="0">
              <a:lnSpc>
                <a:spcPct val="115000"/>
              </a:lnSpc>
              <a:spcBef>
                <a:spcPts val="0"/>
              </a:spcBef>
              <a:buFont typeface="Courier New"/>
              <a:buChar char="o"/>
              <a:tabLst>
                <a:tab pos="173038" algn="l"/>
                <a:tab pos="457200" algn="l"/>
                <a:tab pos="800100" algn="l"/>
                <a:tab pos="914400" algn="l"/>
                <a:tab pos="1143000" algn="l"/>
              </a:tabLst>
            </a:pPr>
            <a:r>
              <a:rPr lang="mn-MN" dirty="0" smtClean="0">
                <a:solidFill>
                  <a:srgbClr val="000000"/>
                </a:solidFill>
                <a:effectLst/>
                <a:latin typeface="Times New Roman"/>
                <a:ea typeface="Times New Roman"/>
                <a:cs typeface="Times New Roman"/>
              </a:rPr>
              <a:t>  Бэлчээрийн даац хэтэрсэн бол малын тоог өсгөхгүй барих, аж ахуйн эргэлтэд оруулан цөөлөх замаар малчдын байгууллагууд гэрээгээр хүлээсэн үүргээ хэрэгжүүлэхэд илүү дөхөмтэй болох юм.</a:t>
            </a:r>
            <a:endParaRPr lang="en-US" dirty="0">
              <a:ea typeface="Times New Roman"/>
              <a:cs typeface="Times New Roman"/>
            </a:endParaRPr>
          </a:p>
          <a:p>
            <a:endParaRPr lang="en-US" dirty="0"/>
          </a:p>
        </p:txBody>
      </p:sp>
    </p:spTree>
    <p:extLst>
      <p:ext uri="{BB962C8B-B14F-4D97-AF65-F5344CB8AC3E}">
        <p14:creationId xmlns:p14="http://schemas.microsoft.com/office/powerpoint/2010/main" val="8046609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4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30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dow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25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par>
                                <p:cTn id="32" presetID="6" presetClass="entr" presetSubtype="16" fill="hold" nodeType="withEffect">
                                  <p:stCondLst>
                                    <p:cond delay="250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609600"/>
            <a:ext cx="8229600" cy="1630362"/>
          </a:xfrm>
        </p:spPr>
        <p:style>
          <a:lnRef idx="2">
            <a:schemeClr val="accent3"/>
          </a:lnRef>
          <a:fillRef idx="1">
            <a:schemeClr val="lt1"/>
          </a:fillRef>
          <a:effectRef idx="0">
            <a:schemeClr val="accent3"/>
          </a:effectRef>
          <a:fontRef idx="minor">
            <a:schemeClr val="dk1"/>
          </a:fontRef>
        </p:style>
        <p:txBody>
          <a:bodyPr>
            <a:normAutofit/>
          </a:bodyPr>
          <a:lstStyle/>
          <a:p>
            <a:r>
              <a:rPr lang="mn-MN" sz="2400" b="1" dirty="0" smtClean="0">
                <a:effectLst/>
                <a:latin typeface="Times New Roman"/>
                <a:ea typeface="Times New Roman"/>
                <a:cs typeface="Times New Roman"/>
              </a:rPr>
              <a:t>                           </a:t>
            </a:r>
            <a:r>
              <a:rPr lang="mn-MN" sz="2800" b="1" dirty="0" smtClean="0">
                <a:effectLst>
                  <a:outerShdw blurRad="38100" dist="38100" dir="2700000" algn="tl">
                    <a:srgbClr val="000000">
                      <a:alpha val="43137"/>
                    </a:srgbClr>
                  </a:outerShdw>
                </a:effectLst>
                <a:latin typeface="Times New Roman"/>
                <a:ea typeface="Times New Roman"/>
                <a:cs typeface="Times New Roman"/>
              </a:rPr>
              <a:t>БЭЛЧЭЭР АШИГЛАЛТЫН ГЭРЭЭ   </a:t>
            </a:r>
            <a:br>
              <a:rPr lang="mn-MN" sz="2800" b="1" dirty="0" smtClean="0">
                <a:effectLst>
                  <a:outerShdw blurRad="38100" dist="38100" dir="2700000" algn="tl">
                    <a:srgbClr val="000000">
                      <a:alpha val="43137"/>
                    </a:srgbClr>
                  </a:outerShdw>
                </a:effectLst>
                <a:latin typeface="Times New Roman"/>
                <a:ea typeface="Times New Roman"/>
                <a:cs typeface="Times New Roman"/>
              </a:rPr>
            </a:br>
            <a:r>
              <a:rPr lang="mn-MN" sz="2800" b="1" dirty="0">
                <a:effectLst>
                  <a:outerShdw blurRad="38100" dist="38100" dir="2700000" algn="tl">
                    <a:srgbClr val="000000">
                      <a:alpha val="43137"/>
                    </a:srgbClr>
                  </a:outerShdw>
                </a:effectLst>
                <a:latin typeface="Times New Roman"/>
                <a:ea typeface="Times New Roman"/>
                <a:cs typeface="Times New Roman"/>
              </a:rPr>
              <a:t> </a:t>
            </a:r>
            <a:r>
              <a:rPr lang="mn-MN" sz="2800" b="1" dirty="0" smtClean="0">
                <a:effectLst>
                  <a:outerShdw blurRad="38100" dist="38100" dir="2700000" algn="tl">
                    <a:srgbClr val="000000">
                      <a:alpha val="43137"/>
                    </a:srgbClr>
                  </a:outerShdw>
                </a:effectLst>
                <a:latin typeface="Times New Roman"/>
                <a:ea typeface="Times New Roman"/>
                <a:cs typeface="Times New Roman"/>
              </a:rPr>
              <a:t>                               ЯАЖ  БАЙГУУЛАХ ВЭ? </a:t>
            </a:r>
            <a:endParaRPr lang="en-US" sz="2800" b="1" dirty="0">
              <a:effectLst>
                <a:outerShdw blurRad="38100" dist="38100" dir="2700000" algn="tl">
                  <a:srgbClr val="000000">
                    <a:alpha val="43137"/>
                  </a:srgbClr>
                </a:outerShdw>
              </a:effectLst>
            </a:endParaRPr>
          </a:p>
        </p:txBody>
      </p:sp>
      <p:pic>
        <p:nvPicPr>
          <p:cNvPr id="6145" name="Picture 12" descr="Description: http://kamchatka.arbitr.ru/files/material_1876/mediaciya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220" y="739341"/>
            <a:ext cx="1611097" cy="1357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1934" y="2743200"/>
            <a:ext cx="7956331"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tabLst>
                <a:tab pos="457200" algn="l"/>
              </a:tabLst>
            </a:pPr>
            <a:r>
              <a:rPr lang="mn-MN" sz="2800" dirty="0">
                <a:solidFill>
                  <a:prstClr val="black"/>
                </a:solidFill>
                <a:effectLst>
                  <a:outerShdw blurRad="38100" dist="38100" dir="2700000" algn="tl">
                    <a:srgbClr val="000000">
                      <a:alpha val="43137"/>
                    </a:srgbClr>
                  </a:outerShdw>
                </a:effectLst>
                <a:latin typeface="Times New Roman"/>
                <a:ea typeface="Times New Roman"/>
                <a:cs typeface="Times New Roman"/>
              </a:rPr>
              <a:t>Бэлчээр ашиглалтын гэрээ байгуулах нь малчин өрх, малчдын байгууллага болон сумын ИХТ, ЗДТГ-ын идэвхтэй оролцоо, тодорхой алхам, дэс дарааллын дагуу хэрэгжинэ. </a:t>
            </a:r>
            <a:endParaRPr lang="en-US" sz="2800" dirty="0">
              <a:solidFill>
                <a:prstClr val="black"/>
              </a:solidFill>
              <a:effectLst>
                <a:outerShdw blurRad="38100" dist="38100" dir="2700000" algn="tl">
                  <a:srgbClr val="000000">
                    <a:alpha val="43137"/>
                  </a:srgbClr>
                </a:outerShdw>
              </a:effectLst>
              <a:ea typeface="Times New Roman"/>
              <a:cs typeface="Times New Roman"/>
            </a:endParaRPr>
          </a:p>
        </p:txBody>
      </p:sp>
      <p:sp>
        <p:nvSpPr>
          <p:cNvPr id="6" name="Content Placeholder 5"/>
          <p:cNvSpPr>
            <a:spLocks noGrp="1"/>
          </p:cNvSpPr>
          <p:nvPr>
            <p:ph idx="1"/>
          </p:nvPr>
        </p:nvSpPr>
        <p:spPr>
          <a:xfrm>
            <a:off x="457200" y="2438400"/>
            <a:ext cx="8382000" cy="3687763"/>
          </a:xfrm>
        </p:spPr>
        <p:txBody>
          <a:bodyPr>
            <a:normAutofit/>
          </a:bodyPr>
          <a:lstStyle/>
          <a:p>
            <a:pPr marL="0" indent="0">
              <a:buNone/>
            </a:pPr>
            <a:r>
              <a:rPr lang="mn-MN" sz="800" dirty="0" smtClean="0"/>
              <a:t>.</a:t>
            </a:r>
            <a:endParaRPr lang="en-US" sz="800" dirty="0"/>
          </a:p>
        </p:txBody>
      </p:sp>
      <p:sp>
        <p:nvSpPr>
          <p:cNvPr id="7" name="Rectangle 6"/>
          <p:cNvSpPr/>
          <p:nvPr/>
        </p:nvSpPr>
        <p:spPr>
          <a:xfrm>
            <a:off x="407276" y="5029200"/>
            <a:ext cx="8458200" cy="12249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mn-MN" sz="3200" b="1" dirty="0" smtClean="0">
                <a:solidFill>
                  <a:schemeClr val="tx1"/>
                </a:solidFill>
                <a:effectLst>
                  <a:outerShdw blurRad="38100" dist="38100" dir="2700000" algn="tl">
                    <a:srgbClr val="000000">
                      <a:alpha val="43137"/>
                    </a:srgbClr>
                  </a:outerShdw>
                </a:effectLst>
                <a:latin typeface="Times New Roman"/>
                <a:ea typeface="Times New Roman"/>
                <a:cs typeface="Times New Roman"/>
              </a:rPr>
              <a:t>БЭЛЧЭЭР АШИГЛАЛТЫН ГЭРЭЭГ БАЙГУУЛАХ АЛХМУУД</a:t>
            </a:r>
            <a:endParaRPr lang="en-US" sz="2400" dirty="0">
              <a:solidFill>
                <a:schemeClr val="tx1"/>
              </a:solidFill>
              <a:effectLst>
                <a:outerShdw blurRad="38100" dist="38100" dir="2700000" algn="tl">
                  <a:srgbClr val="000000">
                    <a:alpha val="43137"/>
                  </a:srgbClr>
                </a:outerShdw>
              </a:effectLst>
              <a:ea typeface="Times New Roman"/>
              <a:cs typeface="Times New Roman"/>
            </a:endParaRPr>
          </a:p>
        </p:txBody>
      </p:sp>
    </p:spTree>
    <p:extLst>
      <p:ext uri="{BB962C8B-B14F-4D97-AF65-F5344CB8AC3E}">
        <p14:creationId xmlns:p14="http://schemas.microsoft.com/office/powerpoint/2010/main" val="16811200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5"/>
                                        </p:tgtEl>
                                        <p:attrNameLst>
                                          <p:attrName>style.visibility</p:attrName>
                                        </p:attrNameLst>
                                      </p:cBhvr>
                                      <p:to>
                                        <p:strVal val="visible"/>
                                      </p:to>
                                    </p:set>
                                    <p:animEffect transition="in" filter="barn(inVertical)">
                                      <p:cBhvr>
                                        <p:cTn id="14" dur="500"/>
                                        <p:tgtEl>
                                          <p:spTgt spid="614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90">
                                          <p:stCondLst>
                                            <p:cond delay="0"/>
                                          </p:stCondLst>
                                        </p:cTn>
                                        <p:tgtEl>
                                          <p:spTgt spid="5"/>
                                        </p:tgtEl>
                                      </p:cBhvr>
                                    </p:animEffect>
                                    <p:anim calcmode="lin" valueType="num">
                                      <p:cBhvr>
                                        <p:cTn id="20"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5" dur="13">
                                          <p:stCondLst>
                                            <p:cond delay="325"/>
                                          </p:stCondLst>
                                        </p:cTn>
                                        <p:tgtEl>
                                          <p:spTgt spid="5"/>
                                        </p:tgtEl>
                                      </p:cBhvr>
                                      <p:to x="100000" y="60000"/>
                                    </p:animScale>
                                    <p:animScale>
                                      <p:cBhvr>
                                        <p:cTn id="26" dur="83" decel="50000">
                                          <p:stCondLst>
                                            <p:cond delay="338"/>
                                          </p:stCondLst>
                                        </p:cTn>
                                        <p:tgtEl>
                                          <p:spTgt spid="5"/>
                                        </p:tgtEl>
                                      </p:cBhvr>
                                      <p:to x="100000" y="100000"/>
                                    </p:animScale>
                                    <p:animScale>
                                      <p:cBhvr>
                                        <p:cTn id="27" dur="13">
                                          <p:stCondLst>
                                            <p:cond delay="656"/>
                                          </p:stCondLst>
                                        </p:cTn>
                                        <p:tgtEl>
                                          <p:spTgt spid="5"/>
                                        </p:tgtEl>
                                      </p:cBhvr>
                                      <p:to x="100000" y="80000"/>
                                    </p:animScale>
                                    <p:animScale>
                                      <p:cBhvr>
                                        <p:cTn id="28" dur="83" decel="50000">
                                          <p:stCondLst>
                                            <p:cond delay="669"/>
                                          </p:stCondLst>
                                        </p:cTn>
                                        <p:tgtEl>
                                          <p:spTgt spid="5"/>
                                        </p:tgtEl>
                                      </p:cBhvr>
                                      <p:to x="100000" y="100000"/>
                                    </p:animScale>
                                    <p:animScale>
                                      <p:cBhvr>
                                        <p:cTn id="29" dur="13">
                                          <p:stCondLst>
                                            <p:cond delay="821"/>
                                          </p:stCondLst>
                                        </p:cTn>
                                        <p:tgtEl>
                                          <p:spTgt spid="5"/>
                                        </p:tgtEl>
                                      </p:cBhvr>
                                      <p:to x="100000" y="90000"/>
                                    </p:animScale>
                                    <p:animScale>
                                      <p:cBhvr>
                                        <p:cTn id="30" dur="83" decel="50000">
                                          <p:stCondLst>
                                            <p:cond delay="834"/>
                                          </p:stCondLst>
                                        </p:cTn>
                                        <p:tgtEl>
                                          <p:spTgt spid="5"/>
                                        </p:tgtEl>
                                      </p:cBhvr>
                                      <p:to x="100000" y="100000"/>
                                    </p:animScale>
                                    <p:animScale>
                                      <p:cBhvr>
                                        <p:cTn id="31" dur="13">
                                          <p:stCondLst>
                                            <p:cond delay="904"/>
                                          </p:stCondLst>
                                        </p:cTn>
                                        <p:tgtEl>
                                          <p:spTgt spid="5"/>
                                        </p:tgtEl>
                                      </p:cBhvr>
                                      <p:to x="100000" y="95000"/>
                                    </p:animScale>
                                    <p:animScale>
                                      <p:cBhvr>
                                        <p:cTn id="32" dur="83" decel="50000">
                                          <p:stCondLst>
                                            <p:cond delay="917"/>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2584</Words>
  <Application>Microsoft Office PowerPoint</Application>
  <PresentationFormat>On-screen Show (4:3)</PresentationFormat>
  <Paragraphs>399</Paragraphs>
  <Slides>32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Bitmap Image</vt:lpstr>
      <vt:lpstr>Бэлчээр ашиглалтын гэрээ – мал аж ахуйн тогтвортой хөгжлийг хангах арга зам</vt:lpstr>
      <vt:lpstr>Бэлчээрийг гэрээгүй нийтээр дундаа ашигладаг, малын толгойн тоогоор хөөцөлддөг одоогийн тогтолцооны сөрөг үр дагавар:</vt:lpstr>
      <vt:lpstr>Доройтсон бэлчээр сэргэх боломжтой юу? </vt:lpstr>
      <vt:lpstr>PowerPoint Presentation</vt:lpstr>
      <vt:lpstr>PowerPoint Presentation</vt:lpstr>
      <vt:lpstr>.</vt:lpstr>
      <vt:lpstr>PowerPoint Presentation</vt:lpstr>
      <vt:lpstr>ГЭРЭЭ БАЙГУУЛСНААР:</vt:lpstr>
      <vt:lpstr>                           БЭЛЧЭЭР АШИГЛАЛТЫН ГЭРЭЭ                                    ЯАЖ  БАЙГУУЛАХ ВЭ? </vt:lpstr>
      <vt:lpstr>PowerPoint Presentation</vt:lpstr>
      <vt:lpstr>Гэрээний хавсралт мэдээллүүд</vt:lpstr>
      <vt:lpstr>Алхам 1: Бүлэг, нөхөрлөл байгуулах,                    гишүүнчлэлээ тогтоох</vt:lpstr>
      <vt:lpstr>  Алхам 2: Бүх гишүүдийн хурал хийх </vt:lpstr>
      <vt:lpstr>Алхам 3: Гэрээгээр ашиглах бэлчээрийн хил заагийг гар зургаар тоймлох</vt:lpstr>
      <vt:lpstr>Алхам 4: Бэлчээрийн хил заагийг зөвшилцөх хөрш (БАХ, бүлэг, өрх)-ийг тогтоох</vt:lpstr>
      <vt:lpstr>Алхам 4: Гэрээгээр ашиглах бэлчээрийн хил заагийг хөрштэй зөвшилцөх</vt:lpstr>
      <vt:lpstr>Алхам 5: Зөшилцлийн үр дүнг гар зурагт тусгах, зөвшилцлийн баталгаа авах</vt:lpstr>
      <vt:lpstr>Алхам 6: бэлчээрийн газрын төлөв байдлыг тодорхойлж зураглах, бэлчээрийн төлөв байдлын суурь түвшинг тодорхойлж гэрээнд хавсаргах</vt:lpstr>
      <vt:lpstr>Алхам 7: БИНХ-д хүсэлт гаргах</vt:lpstr>
      <vt:lpstr>Алхам 8: Бүлгийн хүсэлтийг БИНХ-д хэлэлцүүлэхэд бэлтгэх</vt:lpstr>
      <vt:lpstr>Алхам 9: Бүлгийн хүсэлтийг БИНХ-аар хэлэлцэх, шийдвэрийг сумын Засаг даргад хүргүүлэх</vt:lpstr>
      <vt:lpstr>Алхам 10: Бүлгийн хүсэлт, БИНХ-ын шийдвэрийг                       хүлээж авах, хянах</vt:lpstr>
      <vt:lpstr>Алхам 11: Газрын даамлын хариуцан     гүйцэтгэх хяналт, санал дүгнэлт</vt:lpstr>
      <vt:lpstr>- Үргэлжлэл - </vt:lpstr>
      <vt:lpstr>Алхам 12: Засаг даргын захирамжийн    төсөл боловсруулах, танилцуулах</vt:lpstr>
      <vt:lpstr>Алхам 13: Бэлчээр ашиглалтын хоёр шатлалт гэрээ байгуулах</vt:lpstr>
      <vt:lpstr>   Бэлчээр ашиглалтын гэрээг хэрэгжүүлснээр бэлчээрийн төлөв байдал сайжирч, МАА-н эрсдэл бууран малчдын орлого тогтвортой өсөх замд орно.    </vt:lpstr>
      <vt:lpstr>Мал аж ахуйн хөгжлийн хоёр зам</vt:lpstr>
      <vt:lpstr>5 жилийн дараа ...</vt:lpstr>
      <vt:lpstr>Мал аж ахуйн хөгжлийн замын сонголт</vt:lpstr>
      <vt:lpstr>Хөгжлийн хоёр замын алийг сонгохоос МАА, малчны ирээдүй хамаарах болоод байна</vt:lpstr>
      <vt:lpstr>“Буруу замаар будаа тээвэл, буцахдаа шороо тээнэ” гэдгийг санаж сонголтоо зөв хийх юм шүү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Bulgamaa D</dc:creator>
  <cp:lastModifiedBy>User</cp:lastModifiedBy>
  <cp:revision>53</cp:revision>
  <dcterms:created xsi:type="dcterms:W3CDTF">2016-03-02T07:04:15Z</dcterms:created>
  <dcterms:modified xsi:type="dcterms:W3CDTF">2016-03-30T09:42:20Z</dcterms:modified>
</cp:coreProperties>
</file>